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6" r:id="rId1"/>
    <p:sldMasterId id="2147483710" r:id="rId2"/>
    <p:sldMasterId id="2147483712" r:id="rId3"/>
  </p:sldMasterIdLst>
  <p:notesMasterIdLst>
    <p:notesMasterId r:id="rId21"/>
  </p:notesMasterIdLst>
  <p:sldIdLst>
    <p:sldId id="417" r:id="rId4"/>
    <p:sldId id="411" r:id="rId5"/>
    <p:sldId id="412" r:id="rId6"/>
    <p:sldId id="413" r:id="rId7"/>
    <p:sldId id="414" r:id="rId8"/>
    <p:sldId id="405" r:id="rId9"/>
    <p:sldId id="418" r:id="rId10"/>
    <p:sldId id="355" r:id="rId11"/>
    <p:sldId id="295" r:id="rId12"/>
    <p:sldId id="287" r:id="rId13"/>
    <p:sldId id="298" r:id="rId14"/>
    <p:sldId id="283" r:id="rId15"/>
    <p:sldId id="299" r:id="rId16"/>
    <p:sldId id="300" r:id="rId17"/>
    <p:sldId id="301" r:id="rId18"/>
    <p:sldId id="361" r:id="rId19"/>
    <p:sldId id="359" r:id="rId20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A47"/>
    <a:srgbClr val="000000"/>
    <a:srgbClr val="DDDDDD"/>
    <a:srgbClr val="FFFA06"/>
    <a:srgbClr val="00F200"/>
    <a:srgbClr val="00FF00"/>
    <a:srgbClr val="FBFB05"/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9890" autoAdjust="0"/>
    <p:restoredTop sz="82406" autoAdjust="0"/>
  </p:normalViewPr>
  <p:slideViewPr>
    <p:cSldViewPr snapToGrid="0">
      <p:cViewPr>
        <p:scale>
          <a:sx n="66" d="100"/>
          <a:sy n="66" d="100"/>
        </p:scale>
        <p:origin x="-1074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68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50" tIns="48175" rIns="96350" bIns="48175" numCol="1" anchor="t" anchorCtr="0" compatLnSpc="1">
            <a:prstTxWarp prst="textNoShape">
              <a:avLst/>
            </a:prstTxWarp>
          </a:bodyPr>
          <a:lstStyle>
            <a:lvl1pPr defTabSz="963613" eaLnBrk="1" hangingPunct="1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50" tIns="48175" rIns="96350" bIns="48175" numCol="1" anchor="t" anchorCtr="0" compatLnSpc="1">
            <a:prstTxWarp prst="textNoShape">
              <a:avLst/>
            </a:prstTxWarp>
          </a:bodyPr>
          <a:lstStyle>
            <a:lvl1pPr algn="r" defTabSz="963613" eaLnBrk="1" hangingPunct="1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59300"/>
            <a:ext cx="5851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50" tIns="48175" rIns="96350" bIns="481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50" tIns="48175" rIns="96350" bIns="48175" numCol="1" anchor="b" anchorCtr="0" compatLnSpc="1">
            <a:prstTxWarp prst="textNoShape">
              <a:avLst/>
            </a:prstTxWarp>
          </a:bodyPr>
          <a:lstStyle>
            <a:lvl1pPr defTabSz="963613" eaLnBrk="1" hangingPunct="1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50" tIns="48175" rIns="96350" bIns="48175" numCol="1" anchor="b" anchorCtr="0" compatLnSpc="1">
            <a:prstTxWarp prst="textNoShape">
              <a:avLst/>
            </a:prstTxWarp>
          </a:bodyPr>
          <a:lstStyle>
            <a:lvl1pPr algn="r" defTabSz="963613" eaLnBrk="1" hangingPunct="1">
              <a:defRPr sz="1300">
                <a:latin typeface="Arial" charset="0"/>
              </a:defRPr>
            </a:lvl1pPr>
          </a:lstStyle>
          <a:p>
            <a:fld id="{5535B5FC-760D-4A21-B4EC-664952DEA80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35318C-2186-4B85-B423-285B4655C7CA}" type="slidenum">
              <a:rPr lang="en-US"/>
              <a:pPr/>
              <a:t>1</a:t>
            </a:fld>
            <a:endParaRPr lang="en-US"/>
          </a:p>
        </p:txBody>
      </p:sp>
      <p:sp>
        <p:nvSpPr>
          <p:cNvPr id="417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7795" name="Notes Placehold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</p:spPr>
        <p:txBody>
          <a:bodyPr lIns="96652" tIns="48326" rIns="96652" bIns="48326"/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9220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52" tIns="48326" rIns="96652" bIns="48326" anchor="b"/>
          <a:lstStyle/>
          <a:p>
            <a:pPr algn="r" defTabSz="949325" eaLnBrk="1" hangingPunct="1"/>
            <a:fld id="{E0CC2AA9-D7BF-450F-B509-EE2F579B1585}" type="slidenum">
              <a:rPr lang="en-US" sz="1300"/>
              <a:pPr algn="r" defTabSz="949325" eaLnBrk="1" hangingPunct="1"/>
              <a:t>1</a:t>
            </a:fld>
            <a:endParaRPr lang="en-US"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F15099-122E-4C8E-80F1-B87D0D4EC772}" type="slidenum">
              <a:rPr lang="en-US"/>
              <a:pPr/>
              <a:t>10</a:t>
            </a:fld>
            <a:endParaRPr lang="en-US"/>
          </a:p>
        </p:txBody>
      </p:sp>
      <p:sp>
        <p:nvSpPr>
          <p:cNvPr id="3010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“E,T, H” = can be applied to electric, transport, or heating sectors, $=rough indication of cost (on a scale of $ to $$$)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C32020-4DBF-448F-91DE-424B5B2368B7}" type="slidenum">
              <a:rPr lang="en-US"/>
              <a:pPr/>
              <a:t>11</a:t>
            </a:fld>
            <a:endParaRPr lang="en-US"/>
          </a:p>
        </p:txBody>
      </p:sp>
      <p:sp>
        <p:nvSpPr>
          <p:cNvPr id="880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“E” = can be applied to electric sector, $$=rough indication of cost (on a scale of $ to $$$)</a:t>
            </a:r>
          </a:p>
          <a:p>
            <a:endParaRPr lang="en-US"/>
          </a:p>
          <a:p>
            <a:r>
              <a:rPr lang="en-US"/>
              <a:t>Plutonium (Pu) production by 2054, if fuel cycles are unchanged: 4000 t Pu (and another 4000 t Pu if current capacity is continued). </a:t>
            </a:r>
          </a:p>
          <a:p>
            <a:r>
              <a:rPr lang="en-US"/>
              <a:t>Compare with ~ 1000 t Pu in all current spent fuel, ~ 100 t Pu in all U.S. weapons.</a:t>
            </a:r>
          </a:p>
          <a:p>
            <a:r>
              <a:rPr lang="en-US"/>
              <a:t>5 kg ~ Pu critical mass.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CFDF84-4BAC-46E9-A216-0DA04D2EDBD6}" type="slidenum">
              <a:rPr lang="en-US"/>
              <a:pPr/>
              <a:t>12</a:t>
            </a:fld>
            <a:endParaRPr lang="en-US"/>
          </a:p>
        </p:txBody>
      </p:sp>
      <p:sp>
        <p:nvSpPr>
          <p:cNvPr id="2897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“E,T, H” = can be applied to electric, transport, or heating sectors, $-$$=rough indication of cost (on a scale of $ to $$$)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219F39-E435-401F-92B9-E49BED0B62A3}" type="slidenum">
              <a:rPr lang="en-US"/>
              <a:pPr/>
              <a:t>13</a:t>
            </a:fld>
            <a:endParaRPr lang="en-US"/>
          </a:p>
        </p:txBody>
      </p:sp>
      <p:sp>
        <p:nvSpPr>
          <p:cNvPr id="290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“E” = can be applied to electric sector, $$$=rough indication of cost (on a scale of $ to $$$)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63992E-BDF5-4B2F-8359-CFEF9867BEF2}" type="slidenum">
              <a:rPr lang="en-US"/>
              <a:pPr/>
              <a:t>14</a:t>
            </a:fld>
            <a:endParaRPr lang="en-US"/>
          </a:p>
        </p:txBody>
      </p:sp>
      <p:sp>
        <p:nvSpPr>
          <p:cNvPr id="3225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“T, H” = can be applied to transport or heating sectors, $$=rough indication of cost (on a scale of $ to $$$)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749C81-799C-4959-AF5E-A408CA99E3CF}" type="slidenum">
              <a:rPr lang="en-US"/>
              <a:pPr/>
              <a:t>15</a:t>
            </a:fld>
            <a:endParaRPr lang="en-US"/>
          </a:p>
        </p:txBody>
      </p:sp>
      <p:sp>
        <p:nvSpPr>
          <p:cNvPr id="993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“B” = biostorage sector, $=rough indication of cost (on a scale of $ to $$$)</a:t>
            </a:r>
          </a:p>
          <a:p>
            <a:endParaRPr lang="en-US" b="1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49E9E0-D8D5-4E57-9687-3850F7C28041}" type="slidenum">
              <a:rPr lang="en-US"/>
              <a:pPr/>
              <a:t>16</a:t>
            </a:fld>
            <a:endParaRPr lang="en-US"/>
          </a:p>
        </p:txBody>
      </p:sp>
      <p:sp>
        <p:nvSpPr>
          <p:cNvPr id="3235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A845EF-84E1-4034-B23D-D0D3BF30D625}" type="slidenum">
              <a:rPr lang="en-US"/>
              <a:pPr/>
              <a:t>17</a:t>
            </a:fld>
            <a:endParaRPr lang="en-US"/>
          </a:p>
        </p:txBody>
      </p:sp>
      <p:sp>
        <p:nvSpPr>
          <p:cNvPr id="3297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339C71-F75B-4FA8-8DD2-EBD1B04114D9}" type="slidenum">
              <a:rPr lang="en-US"/>
              <a:pPr/>
              <a:t>2</a:t>
            </a:fld>
            <a:endParaRPr lang="en-US"/>
          </a:p>
        </p:txBody>
      </p:sp>
      <p:sp>
        <p:nvSpPr>
          <p:cNvPr id="40038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345" tIns="48173" rIns="96345" bIns="48173" anchor="b"/>
          <a:lstStyle/>
          <a:p>
            <a:pPr algn="r" defTabSz="963613" eaLnBrk="1" hangingPunct="1"/>
            <a:fld id="{7C4B9E68-2130-45BA-AA4B-3940DA9221D7}" type="slidenum">
              <a:rPr lang="en-US" sz="1300">
                <a:latin typeface="Arial" charset="0"/>
              </a:rPr>
              <a:pPr algn="r" defTabSz="963613" eaLnBrk="1" hangingPunct="1"/>
              <a:t>2</a:t>
            </a:fld>
            <a:endParaRPr lang="en-US" sz="1300">
              <a:latin typeface="Arial" charset="0"/>
            </a:endParaRPr>
          </a:p>
        </p:txBody>
      </p:sp>
      <p:sp>
        <p:nvSpPr>
          <p:cNvPr id="4003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0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</p:spPr>
        <p:txBody>
          <a:bodyPr lIns="96345" tIns="48173" rIns="96345" bIns="48173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097165-0DF3-4EFA-A7C3-5659ED533508}" type="slidenum">
              <a:rPr lang="en-US"/>
              <a:pPr/>
              <a:t>3</a:t>
            </a:fld>
            <a:endParaRPr lang="en-US"/>
          </a:p>
        </p:txBody>
      </p:sp>
      <p:sp>
        <p:nvSpPr>
          <p:cNvPr id="40243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345" tIns="48173" rIns="96345" bIns="48173" anchor="b"/>
          <a:lstStyle/>
          <a:p>
            <a:pPr algn="r" defTabSz="963613" eaLnBrk="1" hangingPunct="1"/>
            <a:fld id="{74E395E0-7E61-422C-B1C6-A061B9031057}" type="slidenum">
              <a:rPr lang="en-US" sz="1300">
                <a:latin typeface="Arial" charset="0"/>
              </a:rPr>
              <a:pPr algn="r" defTabSz="963613" eaLnBrk="1" hangingPunct="1"/>
              <a:t>3</a:t>
            </a:fld>
            <a:endParaRPr lang="en-US" sz="1300">
              <a:latin typeface="Arial" charset="0"/>
            </a:endParaRPr>
          </a:p>
        </p:txBody>
      </p:sp>
      <p:sp>
        <p:nvSpPr>
          <p:cNvPr id="4024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2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</p:spPr>
        <p:txBody>
          <a:bodyPr lIns="96345" tIns="48173" rIns="96345" bIns="48173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6759EA-245A-4148-9EBA-414F4D268CEB}" type="slidenum">
              <a:rPr lang="en-US"/>
              <a:pPr/>
              <a:t>4</a:t>
            </a:fld>
            <a:endParaRPr lang="en-US"/>
          </a:p>
        </p:txBody>
      </p:sp>
      <p:sp>
        <p:nvSpPr>
          <p:cNvPr id="40448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345" tIns="48173" rIns="96345" bIns="48173" anchor="b"/>
          <a:lstStyle/>
          <a:p>
            <a:pPr algn="r" defTabSz="963613" eaLnBrk="1" hangingPunct="1"/>
            <a:fld id="{50B9DBB9-6542-495C-BF40-47CB6458920A}" type="slidenum">
              <a:rPr lang="en-US" sz="1300">
                <a:latin typeface="Arial" charset="0"/>
              </a:rPr>
              <a:pPr algn="r" defTabSz="963613" eaLnBrk="1" hangingPunct="1"/>
              <a:t>4</a:t>
            </a:fld>
            <a:endParaRPr lang="en-US" sz="1300">
              <a:latin typeface="Arial" charset="0"/>
            </a:endParaRPr>
          </a:p>
        </p:txBody>
      </p:sp>
      <p:sp>
        <p:nvSpPr>
          <p:cNvPr id="4044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4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</p:spPr>
        <p:txBody>
          <a:bodyPr lIns="96345" tIns="48173" rIns="96345" bIns="48173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89540F-2970-4DF5-A0AB-8CBC05DB377A}" type="slidenum">
              <a:rPr lang="en-US"/>
              <a:pPr/>
              <a:t>5</a:t>
            </a:fld>
            <a:endParaRPr lang="en-US"/>
          </a:p>
        </p:txBody>
      </p:sp>
      <p:sp>
        <p:nvSpPr>
          <p:cNvPr id="40653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345" tIns="48173" rIns="96345" bIns="48173" anchor="b"/>
          <a:lstStyle/>
          <a:p>
            <a:pPr algn="r" defTabSz="963613" eaLnBrk="1" hangingPunct="1"/>
            <a:fld id="{484E31BB-6667-4666-85D8-D9D8F4F79050}" type="slidenum">
              <a:rPr lang="en-US" sz="1300">
                <a:latin typeface="Arial" charset="0"/>
              </a:rPr>
              <a:pPr algn="r" defTabSz="963613" eaLnBrk="1" hangingPunct="1"/>
              <a:t>5</a:t>
            </a:fld>
            <a:endParaRPr lang="en-US" sz="1300">
              <a:latin typeface="Arial" charset="0"/>
            </a:endParaRPr>
          </a:p>
        </p:txBody>
      </p:sp>
      <p:sp>
        <p:nvSpPr>
          <p:cNvPr id="4065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6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</p:spPr>
        <p:txBody>
          <a:bodyPr lIns="96345" tIns="48173" rIns="96345" bIns="48173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5C6F92-F032-497E-9C2B-E701A3763644}" type="slidenum">
              <a:rPr lang="en-US"/>
              <a:pPr/>
              <a:t>6</a:t>
            </a:fld>
            <a:endParaRPr lang="en-US"/>
          </a:p>
        </p:txBody>
      </p:sp>
      <p:sp>
        <p:nvSpPr>
          <p:cNvPr id="3696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27BFD4-0897-4D52-92F1-38A28520DE35}" type="slidenum">
              <a:rPr lang="en-US"/>
              <a:pPr/>
              <a:t>7</a:t>
            </a:fld>
            <a:endParaRPr lang="en-US"/>
          </a:p>
        </p:txBody>
      </p:sp>
      <p:sp>
        <p:nvSpPr>
          <p:cNvPr id="4382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8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C208A2-0730-4359-A20F-95A51984301C}" type="slidenum">
              <a:rPr lang="en-US"/>
              <a:pPr/>
              <a:t>8</a:t>
            </a:fld>
            <a:endParaRPr lang="en-US"/>
          </a:p>
        </p:txBody>
      </p:sp>
      <p:sp>
        <p:nvSpPr>
          <p:cNvPr id="3215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1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“E,T, H” = can be applied to electric, transport, or heating sectors, $=rough indication of cost (on a scale of $ to $$$)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A35F3A-EDAE-46F2-AF6A-5C97C8E968C9}" type="slidenum">
              <a:rPr lang="en-US"/>
              <a:pPr/>
              <a:t>9</a:t>
            </a:fld>
            <a:endParaRPr lang="en-US"/>
          </a:p>
        </p:txBody>
      </p:sp>
      <p:sp>
        <p:nvSpPr>
          <p:cNvPr id="75778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“E,H” = can be applied to electric or heating sectors, $=rough indication of cost (on a scale of $ to $$$)</a:t>
            </a:r>
          </a:p>
          <a:p>
            <a:r>
              <a:rPr lang="en-US" b="1"/>
              <a:t>Effort needed for 1 wedge:</a:t>
            </a:r>
          </a:p>
          <a:p>
            <a:r>
              <a:rPr lang="en-US"/>
              <a:t>Build 1400 GW of capacity powered by natural gas instead of coal (60% of current fossil fuel electric capacity)</a:t>
            </a:r>
          </a:p>
          <a:p>
            <a:r>
              <a:rPr lang="en-US"/>
              <a:t>Requires an amount of natural gas equal to that used for all purposes today</a:t>
            </a:r>
          </a:p>
          <a:p>
            <a:r>
              <a:rPr lang="en-US"/>
              <a:t>So a slice is </a:t>
            </a:r>
            <a:r>
              <a:rPr lang="en-US" b="1"/>
              <a:t>50 LNG tanker discharges/day </a:t>
            </a:r>
            <a:r>
              <a:rPr lang="en-US"/>
              <a:t>by 2054 @200,000 m3/tanker, or </a:t>
            </a:r>
          </a:p>
          <a:p>
            <a:r>
              <a:rPr lang="en-US" b="1"/>
              <a:t>one new “Alaska” pipeline/year </a:t>
            </a:r>
            <a:r>
              <a:rPr lang="en-US"/>
              <a:t>@ 4 Bscfd.</a:t>
            </a:r>
          </a:p>
          <a:p>
            <a:endParaRPr lang="en-US"/>
          </a:p>
          <a:p>
            <a:endParaRPr lang="en-US"/>
          </a:p>
          <a:p>
            <a:pPr>
              <a:spcBef>
                <a:spcPct val="50000"/>
              </a:spcBef>
            </a:pPr>
            <a:endParaRPr lang="en-US" b="1"/>
          </a:p>
          <a:p>
            <a:endParaRPr lang="en-US" b="1"/>
          </a:p>
          <a:p>
            <a:r>
              <a:rPr lang="en-US" b="1"/>
              <a:t>Detailed Description: </a:t>
            </a:r>
            <a:r>
              <a:rPr lang="en-US"/>
              <a:t>NATURAL GAS TURBINES ARE BEING DEVELOPED TO PRODUCE ELECTRICITY IN A SIMPLE, LOW COST ENVIRONMENTALLY FRIENDLY WAY. DOE'S NATIONAL ENERGY TECHNOLOGY LABORATORY (NETL) INITIATED THE ADVANCED TURBINE SYSTEMS (ATS) PROGRAM AND HAS PARTNERED WITH INDUSTRY TO PRODUCE A NEW GENERATION OF HIGH EFFICIENCY GAS TURBINES FOR CENTRAL STATION ELECTRICITY PRODUCTION, USING CLEAN BURNING NATURAL GAS. </a:t>
            </a:r>
          </a:p>
          <a:p>
            <a:pPr>
              <a:spcBef>
                <a:spcPct val="50000"/>
              </a:spcBef>
            </a:pPr>
            <a:r>
              <a:rPr lang="en-US"/>
              <a:t>700 1-GW baseload coal plants (5400 TWh/y) emit 1 GtC/y.</a:t>
            </a:r>
          </a:p>
          <a:p>
            <a:pPr>
              <a:spcBef>
                <a:spcPct val="0"/>
              </a:spcBef>
            </a:pPr>
            <a:r>
              <a:rPr lang="en-US"/>
              <a:t>Natural gas: 1 GtC/y = 190 Bscfd </a:t>
            </a:r>
          </a:p>
          <a:p>
            <a:pPr>
              <a:spcBef>
                <a:spcPct val="50000"/>
              </a:spcBef>
            </a:pPr>
            <a:endParaRPr lang="en-US"/>
          </a:p>
          <a:p>
            <a:r>
              <a:rPr lang="en-US"/>
              <a:t>Yr 2000 electricity: </a:t>
            </a:r>
          </a:p>
          <a:p>
            <a:r>
              <a:rPr lang="en-US"/>
              <a:t>Coal :           6000 TWh/y; Natural gas: 2700 TWh/y.</a:t>
            </a:r>
          </a:p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73411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73412" name="Rectangle 4"/>
          <p:cNvSpPr>
            <a:spLocks noGrp="1" noChangeArrowheads="1"/>
          </p:cNvSpPr>
          <p:nvPr>
            <p:ph type="dt" sz="quarter" idx="2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 sz="1400" b="0"/>
            </a:lvl1pPr>
          </a:lstStyle>
          <a:p>
            <a:endParaRPr lang="en-US"/>
          </a:p>
        </p:txBody>
      </p:sp>
      <p:sp>
        <p:nvSpPr>
          <p:cNvPr id="27341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7341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E05144B-E42D-4DDE-B052-644FD14F5B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40E7D-3D87-4FE3-9CA5-39DA4F6EF1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5CAA6-0E31-4725-A18E-B1B909B98C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489B2-BAC2-4770-9DED-8F53E82AFD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215B5-D14E-46A6-9E0C-1F9A4AE671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45F76-85A9-42C5-A540-479B46BE31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55A73-9CF7-4CE0-B7D6-16F1DA5749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E6695-71B8-4B06-8E63-E24BAE3E53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F9905-D97E-434C-9BFC-535A21A5DF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5A049-25D2-42CA-B9D2-7B6CA1665C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310BA-C800-4A85-A570-5A062E1AED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C2B98-06DD-43B0-ACA1-4830DE46BB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B6BFF"/>
            </a:gs>
            <a:gs pos="100000">
              <a:srgbClr val="2900A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72387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2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381750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0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272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72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7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hf sldNum="0"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98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737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37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37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latin typeface="+mn-lt"/>
              </a:defRPr>
            </a:lvl1pPr>
          </a:lstStyle>
          <a:p>
            <a:pPr>
              <a:defRPr/>
            </a:pPr>
            <a:fld id="{D41B36CB-10D4-452E-8E13-4ABB5B9F11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hotinski@princeton.edu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9.xml"/><Relationship Id="rId4" Type="http://schemas.openxmlformats.org/officeDocument/2006/relationships/hyperlink" Target="NUL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67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28825" y="2390775"/>
            <a:ext cx="4724400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6771" name="Text Box 3"/>
          <p:cNvSpPr txBox="1">
            <a:spLocks noChangeArrowheads="1"/>
          </p:cNvSpPr>
          <p:nvPr/>
        </p:nvSpPr>
        <p:spPr bwMode="auto">
          <a:xfrm>
            <a:off x="290513" y="998538"/>
            <a:ext cx="8077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U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Stabilization Wedges</a:t>
            </a:r>
          </a:p>
          <a:p>
            <a:pPr algn="ctr" eaLnBrk="1" hangingPunct="1"/>
            <a:endParaRPr lang="en-US" sz="10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/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Tackling the Climate Problem with Existing Technologies</a:t>
            </a:r>
          </a:p>
        </p:txBody>
      </p:sp>
      <p:sp>
        <p:nvSpPr>
          <p:cNvPr id="416773" name="Text Box 5"/>
          <p:cNvSpPr txBox="1">
            <a:spLocks noChangeArrowheads="1"/>
          </p:cNvSpPr>
          <p:nvPr/>
        </p:nvSpPr>
        <p:spPr bwMode="auto">
          <a:xfrm>
            <a:off x="0" y="5416550"/>
            <a:ext cx="9144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This presentation is based on the “Stabilization Wedges” concept first presented in </a:t>
            </a:r>
          </a:p>
          <a:p>
            <a:pPr>
              <a:spcBef>
                <a:spcPct val="50000"/>
              </a:spcBef>
            </a:pPr>
            <a:r>
              <a:rPr lang="en-US" sz="1200"/>
              <a:t>"Stabilization Wedges: Solving the Climate Problem for the next 50 Years with Current Technologies,” S. Pacala and R. Socolow, Science, August 13, 2004.</a:t>
            </a:r>
          </a:p>
          <a:p>
            <a:pPr>
              <a:spcBef>
                <a:spcPct val="50000"/>
              </a:spcBef>
            </a:pPr>
            <a:r>
              <a:rPr lang="en-US" sz="1200"/>
              <a:t>Please credit the Carbon Mitigation Initiative, Princeton University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</p:txBody>
      </p:sp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241300" y="2028825"/>
            <a:ext cx="3286125" cy="337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74320" tIns="274320" rIns="274320" bIns="457200">
            <a:spAutoFit/>
          </a:bodyPr>
          <a:lstStyle/>
          <a:p>
            <a:pPr marL="171450" indent="-171450" eaLnBrk="1" hangingPunct="1"/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Implement CCS at </a:t>
            </a:r>
          </a:p>
          <a:p>
            <a:pPr marL="171450" indent="-171450" eaLnBrk="1" hangingPunct="1"/>
            <a:endParaRPr lang="en-US" sz="16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71450" indent="-171450" eaLnBrk="1" hangingPunct="1">
              <a:spcBef>
                <a:spcPct val="20000"/>
              </a:spcBef>
              <a:buFontTx/>
              <a:buChar char="•"/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800 GW coal electric plants </a:t>
            </a:r>
            <a:r>
              <a:rPr lang="en-US" sz="1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or</a:t>
            </a:r>
          </a:p>
          <a:p>
            <a:pPr marL="171450" indent="-171450" eaLnBrk="1" hangingPunct="1">
              <a:spcBef>
                <a:spcPct val="20000"/>
              </a:spcBef>
              <a:buFontTx/>
              <a:buChar char="•"/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1600 GW natural gas electric plants </a:t>
            </a:r>
            <a:r>
              <a:rPr lang="en-US" sz="1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or</a:t>
            </a:r>
          </a:p>
          <a:p>
            <a:pPr marL="171450" indent="-171450" eaLnBrk="1" hangingPunct="1">
              <a:spcBef>
                <a:spcPct val="20000"/>
              </a:spcBef>
              <a:buFontTx/>
              <a:buChar char="•"/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180 coal synfuels plants </a:t>
            </a:r>
            <a:r>
              <a:rPr lang="en-US" sz="1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or</a:t>
            </a:r>
          </a:p>
          <a:p>
            <a:pPr marL="171450" indent="-171450" eaLnBrk="1" hangingPunct="1">
              <a:spcBef>
                <a:spcPct val="20000"/>
              </a:spcBef>
              <a:buFontTx/>
              <a:buChar char="•"/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10 times today’s capacity of hydrogen plants</a:t>
            </a:r>
          </a:p>
          <a:p>
            <a:pPr marL="171450" indent="-171450" eaLnBrk="1" hangingPunct="1"/>
            <a:endParaRPr lang="en-US" sz="16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71450" indent="-171450" eaLnBrk="1" hangingPunct="1"/>
            <a:endParaRPr lang="en-US" sz="16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6566" name="Text Box 6"/>
          <p:cNvSpPr txBox="1">
            <a:spLocks noChangeArrowheads="1"/>
          </p:cNvSpPr>
          <p:nvPr/>
        </p:nvSpPr>
        <p:spPr bwMode="auto">
          <a:xfrm>
            <a:off x="5819775" y="4576763"/>
            <a:ext cx="25685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000"/>
              <a:t>Graphic courtesy of Alberta Geological Survey </a:t>
            </a:r>
          </a:p>
        </p:txBody>
      </p:sp>
      <p:pic>
        <p:nvPicPr>
          <p:cNvPr id="66571" name="Picture 11" descr="Alberta_USGS_storage"/>
          <p:cNvPicPr>
            <a:picLocks noChangeAspect="1" noChangeArrowheads="1"/>
          </p:cNvPicPr>
          <p:nvPr/>
        </p:nvPicPr>
        <p:blipFill>
          <a:blip r:embed="rId3"/>
          <a:srcRect b="6667"/>
          <a:stretch>
            <a:fillRect/>
          </a:stretch>
        </p:blipFill>
        <p:spPr bwMode="auto">
          <a:xfrm>
            <a:off x="3676650" y="1095375"/>
            <a:ext cx="4967288" cy="3476625"/>
          </a:xfrm>
          <a:prstGeom prst="rect">
            <a:avLst/>
          </a:prstGeom>
          <a:noFill/>
        </p:spPr>
      </p:pic>
      <p:sp>
        <p:nvSpPr>
          <p:cNvPr id="66573" name="Text Box 13"/>
          <p:cNvSpPr txBox="1">
            <a:spLocks noChangeArrowheads="1"/>
          </p:cNvSpPr>
          <p:nvPr/>
        </p:nvSpPr>
        <p:spPr bwMode="auto">
          <a:xfrm>
            <a:off x="404813" y="142875"/>
            <a:ext cx="432276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600" b="1" i="1"/>
              <a:t>Carbon Capture &amp; Storage</a:t>
            </a:r>
          </a:p>
        </p:txBody>
      </p:sp>
      <p:sp>
        <p:nvSpPr>
          <p:cNvPr id="66574" name="Text Box 14"/>
          <p:cNvSpPr txBox="1">
            <a:spLocks noChangeArrowheads="1"/>
          </p:cNvSpPr>
          <p:nvPr/>
        </p:nvSpPr>
        <p:spPr bwMode="auto">
          <a:xfrm>
            <a:off x="3292475" y="5160963"/>
            <a:ext cx="4419600" cy="457200"/>
          </a:xfrm>
          <a:prstGeom prst="rect">
            <a:avLst/>
          </a:prstGeom>
          <a:solidFill>
            <a:srgbClr val="E2E1EB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200" b="1">
                <a:solidFill>
                  <a:schemeClr val="bg1"/>
                </a:solidFill>
              </a:rPr>
              <a:t>There are currently three storage projects that each inject 1 million tons of CO</a:t>
            </a:r>
            <a:r>
              <a:rPr lang="en-US" sz="1200" b="1" baseline="-25000">
                <a:solidFill>
                  <a:schemeClr val="bg1"/>
                </a:solidFill>
              </a:rPr>
              <a:t>2</a:t>
            </a:r>
            <a:r>
              <a:rPr lang="en-US" sz="1200" b="1">
                <a:solidFill>
                  <a:schemeClr val="bg1"/>
                </a:solidFill>
              </a:rPr>
              <a:t> per year – by 2055 need 3500.</a:t>
            </a:r>
          </a:p>
        </p:txBody>
      </p:sp>
      <p:sp>
        <p:nvSpPr>
          <p:cNvPr id="66575" name="Oval 15"/>
          <p:cNvSpPr>
            <a:spLocks noChangeArrowheads="1"/>
          </p:cNvSpPr>
          <p:nvPr/>
        </p:nvSpPr>
        <p:spPr bwMode="auto">
          <a:xfrm>
            <a:off x="323850" y="5343525"/>
            <a:ext cx="1876425" cy="74295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576" name="Text Box 16"/>
          <p:cNvSpPr txBox="1">
            <a:spLocks noChangeArrowheads="1"/>
          </p:cNvSpPr>
          <p:nvPr/>
        </p:nvSpPr>
        <p:spPr bwMode="auto">
          <a:xfrm>
            <a:off x="508000" y="5514975"/>
            <a:ext cx="188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accent1"/>
                </a:solidFill>
              </a:rPr>
              <a:t>E, T, H / $$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3300"/>
            </a:gs>
            <a:gs pos="100000">
              <a:srgbClr val="FF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</p:txBody>
      </p:sp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644525" y="2387600"/>
            <a:ext cx="3600450" cy="122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74320" tIns="274320" rIns="274320" bIns="45720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Triple the world’s nuclear electricity capacity by 2060</a:t>
            </a:r>
          </a:p>
        </p:txBody>
      </p:sp>
      <p:sp>
        <p:nvSpPr>
          <p:cNvPr id="79877" name="Text Box 5"/>
          <p:cNvSpPr txBox="1">
            <a:spLocks noChangeArrowheads="1"/>
          </p:cNvSpPr>
          <p:nvPr/>
        </p:nvSpPr>
        <p:spPr bwMode="auto">
          <a:xfrm>
            <a:off x="269875" y="201613"/>
            <a:ext cx="34655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600" b="1" i="1"/>
              <a:t>Nuclear Electricity</a:t>
            </a:r>
          </a:p>
        </p:txBody>
      </p:sp>
      <p:pic>
        <p:nvPicPr>
          <p:cNvPr id="79878" name="Picture 6" descr="nrc_Limerick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1200150"/>
            <a:ext cx="3573463" cy="2659063"/>
          </a:xfrm>
          <a:prstGeom prst="rect">
            <a:avLst/>
          </a:prstGeom>
          <a:noFill/>
        </p:spPr>
      </p:pic>
      <p:sp>
        <p:nvSpPr>
          <p:cNvPr id="79879" name="Text Box 7"/>
          <p:cNvSpPr txBox="1">
            <a:spLocks noChangeArrowheads="1"/>
          </p:cNvSpPr>
          <p:nvPr/>
        </p:nvSpPr>
        <p:spPr bwMode="auto">
          <a:xfrm>
            <a:off x="6470650" y="3865563"/>
            <a:ext cx="14382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000"/>
              <a:t>Graphic courtesy of NRC</a:t>
            </a:r>
          </a:p>
        </p:txBody>
      </p:sp>
      <p:sp>
        <p:nvSpPr>
          <p:cNvPr id="79882" name="Text Box 10"/>
          <p:cNvSpPr txBox="1">
            <a:spLocks noChangeArrowheads="1"/>
          </p:cNvSpPr>
          <p:nvPr/>
        </p:nvSpPr>
        <p:spPr bwMode="auto">
          <a:xfrm>
            <a:off x="2790825" y="4667250"/>
            <a:ext cx="4829175" cy="457200"/>
          </a:xfrm>
          <a:prstGeom prst="rect">
            <a:avLst/>
          </a:prstGeom>
          <a:solidFill>
            <a:srgbClr val="E2E1EB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 b="1">
                <a:solidFill>
                  <a:schemeClr val="bg1"/>
                </a:solidFill>
              </a:rPr>
              <a:t>The rate of installation required for a wedge from electricity  is equal to the global rate of nuclear expansion from 1975-1990.</a:t>
            </a:r>
          </a:p>
        </p:txBody>
      </p:sp>
      <p:sp>
        <p:nvSpPr>
          <p:cNvPr id="79885" name="Oval 13"/>
          <p:cNvSpPr>
            <a:spLocks noChangeArrowheads="1"/>
          </p:cNvSpPr>
          <p:nvPr/>
        </p:nvSpPr>
        <p:spPr bwMode="auto">
          <a:xfrm>
            <a:off x="603250" y="5343525"/>
            <a:ext cx="1476375" cy="74295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886" name="Text Box 14"/>
          <p:cNvSpPr txBox="1">
            <a:spLocks noChangeArrowheads="1"/>
          </p:cNvSpPr>
          <p:nvPr/>
        </p:nvSpPr>
        <p:spPr bwMode="auto">
          <a:xfrm>
            <a:off x="990600" y="5514975"/>
            <a:ext cx="2314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accent1"/>
                </a:solidFill>
              </a:rPr>
              <a:t>E/ $$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2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</p:txBody>
      </p:sp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228600" y="133350"/>
            <a:ext cx="41195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600" b="1" i="1"/>
              <a:t>Wind Electricity</a:t>
            </a: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4257675" y="1714500"/>
            <a:ext cx="3505200" cy="219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74320" tIns="274320" rIns="274320" bIns="45720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Install 1 million 2 MW windmills to replace coal-based electricity, </a:t>
            </a:r>
          </a:p>
          <a:p>
            <a:pPr eaLnBrk="1" hangingPunct="1">
              <a:spcBef>
                <a:spcPct val="500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OR</a:t>
            </a:r>
          </a:p>
          <a:p>
            <a:pPr eaLnBrk="1" hangingPunct="1">
              <a:spcBef>
                <a:spcPct val="500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Use 2 million windmills to produce hydrogen fuel</a:t>
            </a:r>
          </a:p>
        </p:txBody>
      </p:sp>
      <p:pic>
        <p:nvPicPr>
          <p:cNvPr id="39945" name="Picture 9" descr="DOE_wi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250" y="1231900"/>
            <a:ext cx="3657600" cy="3632200"/>
          </a:xfrm>
          <a:prstGeom prst="rect">
            <a:avLst/>
          </a:prstGeom>
          <a:noFill/>
        </p:spPr>
      </p:pic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2667000" y="4852988"/>
            <a:ext cx="13509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000"/>
              <a:t>Photo courtesy of DOE</a:t>
            </a:r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4451350" y="5183188"/>
            <a:ext cx="3886200" cy="457200"/>
          </a:xfrm>
          <a:prstGeom prst="rect">
            <a:avLst/>
          </a:prstGeom>
          <a:solidFill>
            <a:srgbClr val="E2E1EB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 b="1">
                <a:solidFill>
                  <a:schemeClr val="bg1"/>
                </a:solidFill>
              </a:rPr>
              <a:t>A wedge worth of wind electricity will require increasing current capacity by a factor of 10</a:t>
            </a:r>
          </a:p>
        </p:txBody>
      </p:sp>
      <p:sp>
        <p:nvSpPr>
          <p:cNvPr id="39950" name="Oval 14"/>
          <p:cNvSpPr>
            <a:spLocks noChangeArrowheads="1"/>
          </p:cNvSpPr>
          <p:nvPr/>
        </p:nvSpPr>
        <p:spPr bwMode="auto">
          <a:xfrm>
            <a:off x="323850" y="5343525"/>
            <a:ext cx="1905000" cy="74295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51" name="Text Box 15"/>
          <p:cNvSpPr txBox="1">
            <a:spLocks noChangeArrowheads="1"/>
          </p:cNvSpPr>
          <p:nvPr/>
        </p:nvSpPr>
        <p:spPr bwMode="auto">
          <a:xfrm>
            <a:off x="431800" y="5527675"/>
            <a:ext cx="1800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accent1"/>
                </a:solidFill>
              </a:rPr>
              <a:t>E, T, H / $-$$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2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</p:txBody>
      </p:sp>
      <p:pic>
        <p:nvPicPr>
          <p:cNvPr id="80898" name="Picture 2" descr="sandia_pres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51300" y="2311400"/>
            <a:ext cx="3711575" cy="2360613"/>
          </a:xfrm>
          <a:prstGeom prst="rect">
            <a:avLst/>
          </a:prstGeom>
          <a:noFill/>
        </p:spPr>
      </p:pic>
      <p:pic>
        <p:nvPicPr>
          <p:cNvPr id="80899" name="Picture 3" descr="Fig. 29 - The Carlisle Hous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95838" y="650875"/>
            <a:ext cx="3754437" cy="2027238"/>
          </a:xfrm>
          <a:prstGeom prst="rect">
            <a:avLst/>
          </a:prstGeom>
          <a:noFill/>
        </p:spPr>
      </p:pic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441325" y="446088"/>
            <a:ext cx="34655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600" b="1" i="1"/>
              <a:t>Solar Electricity</a:t>
            </a:r>
          </a:p>
        </p:txBody>
      </p:sp>
      <p:sp>
        <p:nvSpPr>
          <p:cNvPr id="80903" name="Rectangle 7"/>
          <p:cNvSpPr>
            <a:spLocks noChangeArrowheads="1"/>
          </p:cNvSpPr>
          <p:nvPr/>
        </p:nvSpPr>
        <p:spPr bwMode="auto">
          <a:xfrm>
            <a:off x="4475163" y="6613525"/>
            <a:ext cx="46688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 eaLnBrk="1" hangingPunct="1"/>
            <a:r>
              <a:rPr lang="en-US" sz="1000"/>
              <a:t>Photos courtesy of DOE Photovoltaics Program</a:t>
            </a:r>
          </a:p>
        </p:txBody>
      </p:sp>
      <p:sp>
        <p:nvSpPr>
          <p:cNvPr id="80905" name="Text Box 9"/>
          <p:cNvSpPr txBox="1">
            <a:spLocks noChangeArrowheads="1"/>
          </p:cNvSpPr>
          <p:nvPr/>
        </p:nvSpPr>
        <p:spPr bwMode="auto">
          <a:xfrm>
            <a:off x="384175" y="2832100"/>
            <a:ext cx="32956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Install 20,000 square kilometers for dedicated use by 2060</a:t>
            </a:r>
          </a:p>
        </p:txBody>
      </p:sp>
      <p:sp>
        <p:nvSpPr>
          <p:cNvPr id="80907" name="Text Box 11"/>
          <p:cNvSpPr txBox="1">
            <a:spLocks noChangeArrowheads="1"/>
          </p:cNvSpPr>
          <p:nvPr/>
        </p:nvSpPr>
        <p:spPr bwMode="auto">
          <a:xfrm>
            <a:off x="2905125" y="4981575"/>
            <a:ext cx="5886450" cy="274638"/>
          </a:xfrm>
          <a:prstGeom prst="rect">
            <a:avLst/>
          </a:prstGeom>
          <a:solidFill>
            <a:srgbClr val="E2E1EB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solidFill>
                  <a:schemeClr val="bg1"/>
                </a:solidFill>
              </a:rPr>
              <a:t>A wedge of solar electricity would mean increasing current capacity 100 times</a:t>
            </a:r>
          </a:p>
        </p:txBody>
      </p:sp>
      <p:sp>
        <p:nvSpPr>
          <p:cNvPr id="80908" name="Oval 12"/>
          <p:cNvSpPr>
            <a:spLocks noChangeArrowheads="1"/>
          </p:cNvSpPr>
          <p:nvPr/>
        </p:nvSpPr>
        <p:spPr bwMode="auto">
          <a:xfrm>
            <a:off x="323850" y="5343525"/>
            <a:ext cx="1419225" cy="74295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09" name="Text Box 13"/>
          <p:cNvSpPr txBox="1">
            <a:spLocks noChangeArrowheads="1"/>
          </p:cNvSpPr>
          <p:nvPr/>
        </p:nvSpPr>
        <p:spPr bwMode="auto">
          <a:xfrm>
            <a:off x="609600" y="5527675"/>
            <a:ext cx="1485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accent1"/>
                </a:solidFill>
              </a:rPr>
              <a:t>E / $$$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2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</p:txBody>
      </p:sp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425450" y="515938"/>
            <a:ext cx="34655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600" b="1" i="1"/>
              <a:t>Biofuels</a:t>
            </a:r>
          </a:p>
        </p:txBody>
      </p:sp>
      <p:sp>
        <p:nvSpPr>
          <p:cNvPr id="81926" name="Text Box 6"/>
          <p:cNvSpPr txBox="1">
            <a:spLocks noChangeArrowheads="1"/>
          </p:cNvSpPr>
          <p:nvPr/>
        </p:nvSpPr>
        <p:spPr bwMode="auto">
          <a:xfrm>
            <a:off x="6083300" y="4006850"/>
            <a:ext cx="1573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000"/>
              <a:t>Photo courtesy of NREL </a:t>
            </a:r>
          </a:p>
        </p:txBody>
      </p:sp>
      <p:sp>
        <p:nvSpPr>
          <p:cNvPr id="81928" name="Text Box 8"/>
          <p:cNvSpPr txBox="1">
            <a:spLocks noChangeArrowheads="1"/>
          </p:cNvSpPr>
          <p:nvPr/>
        </p:nvSpPr>
        <p:spPr bwMode="auto">
          <a:xfrm>
            <a:off x="2743200" y="4953000"/>
            <a:ext cx="4829175" cy="457200"/>
          </a:xfrm>
          <a:prstGeom prst="rect">
            <a:avLst/>
          </a:prstGeom>
          <a:solidFill>
            <a:srgbClr val="E2E1EB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 b="1">
                <a:solidFill>
                  <a:schemeClr val="bg1"/>
                </a:solidFill>
              </a:rPr>
              <a:t>Using current practices, one wedge requires planting an area the size of India with biofuels crops</a:t>
            </a:r>
          </a:p>
        </p:txBody>
      </p:sp>
      <p:sp>
        <p:nvSpPr>
          <p:cNvPr id="81929" name="Text Box 9"/>
          <p:cNvSpPr txBox="1">
            <a:spLocks noChangeArrowheads="1"/>
          </p:cNvSpPr>
          <p:nvPr/>
        </p:nvSpPr>
        <p:spPr bwMode="auto">
          <a:xfrm>
            <a:off x="1000125" y="2241550"/>
            <a:ext cx="2971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Scale up current global ethanol production by ~12 times</a:t>
            </a:r>
          </a:p>
        </p:txBody>
      </p:sp>
      <p:sp>
        <p:nvSpPr>
          <p:cNvPr id="81931" name="Oval 11"/>
          <p:cNvSpPr>
            <a:spLocks noChangeArrowheads="1"/>
          </p:cNvSpPr>
          <p:nvPr/>
        </p:nvSpPr>
        <p:spPr bwMode="auto">
          <a:xfrm>
            <a:off x="323850" y="5343525"/>
            <a:ext cx="1562100" cy="74295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32" name="Text Box 12"/>
          <p:cNvSpPr txBox="1">
            <a:spLocks noChangeArrowheads="1"/>
          </p:cNvSpPr>
          <p:nvPr/>
        </p:nvSpPr>
        <p:spPr bwMode="auto">
          <a:xfrm>
            <a:off x="527050" y="5502275"/>
            <a:ext cx="1485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accent1"/>
                </a:solidFill>
              </a:rPr>
              <a:t>T, H / $$</a:t>
            </a:r>
          </a:p>
        </p:txBody>
      </p:sp>
      <p:pic>
        <p:nvPicPr>
          <p:cNvPr id="81933" name="Picture 13" descr="NREL_PIX_biofue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360363"/>
            <a:ext cx="2914650" cy="36385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2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</p:txBody>
      </p:sp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395288" y="228600"/>
            <a:ext cx="34655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600" b="1" i="1"/>
              <a:t>Natural Sinks</a:t>
            </a:r>
          </a:p>
        </p:txBody>
      </p:sp>
      <p:pic>
        <p:nvPicPr>
          <p:cNvPr id="82949" name="Picture 5" descr="SUNY_stonybrook_forest2"/>
          <p:cNvPicPr>
            <a:picLocks noChangeAspect="1" noChangeArrowheads="1"/>
          </p:cNvPicPr>
          <p:nvPr/>
        </p:nvPicPr>
        <p:blipFill>
          <a:blip r:embed="rId3"/>
          <a:srcRect t="12460"/>
          <a:stretch>
            <a:fillRect/>
          </a:stretch>
        </p:blipFill>
        <p:spPr bwMode="auto">
          <a:xfrm>
            <a:off x="338138" y="1168400"/>
            <a:ext cx="4235450" cy="2378075"/>
          </a:xfrm>
          <a:prstGeom prst="rect">
            <a:avLst/>
          </a:prstGeom>
          <a:noFill/>
        </p:spPr>
      </p:pic>
      <p:sp>
        <p:nvSpPr>
          <p:cNvPr id="82950" name="Text Box 6"/>
          <p:cNvSpPr txBox="1">
            <a:spLocks noChangeArrowheads="1"/>
          </p:cNvSpPr>
          <p:nvPr/>
        </p:nvSpPr>
        <p:spPr bwMode="auto">
          <a:xfrm>
            <a:off x="4343400" y="6443663"/>
            <a:ext cx="34893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000"/>
              <a:t>Photos courtesy of NREL, SUNY Stonybrook, United Nations FAO</a:t>
            </a:r>
          </a:p>
        </p:txBody>
      </p:sp>
      <p:pic>
        <p:nvPicPr>
          <p:cNvPr id="82954" name="Picture 10" descr="brazi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5625" y="2633663"/>
            <a:ext cx="2990850" cy="2247900"/>
          </a:xfrm>
          <a:prstGeom prst="rect">
            <a:avLst/>
          </a:prstGeom>
          <a:noFill/>
        </p:spPr>
      </p:pic>
      <p:sp>
        <p:nvSpPr>
          <p:cNvPr id="82955" name="Text Box 11"/>
          <p:cNvSpPr txBox="1">
            <a:spLocks noChangeArrowheads="1"/>
          </p:cNvSpPr>
          <p:nvPr/>
        </p:nvSpPr>
        <p:spPr bwMode="auto">
          <a:xfrm>
            <a:off x="5172075" y="1304925"/>
            <a:ext cx="3419475" cy="314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Eliminate tropical deforestation</a:t>
            </a:r>
          </a:p>
          <a:p>
            <a:endParaRPr lang="en-US" sz="16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OR</a:t>
            </a:r>
          </a:p>
          <a:p>
            <a:endParaRPr lang="en-US" sz="16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Plant new forests over an area the size of the continental U.S.</a:t>
            </a:r>
          </a:p>
          <a:p>
            <a:endParaRPr lang="en-US" sz="16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OR</a:t>
            </a:r>
          </a:p>
          <a:p>
            <a:endParaRPr lang="en-US" sz="16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Use conservation tillage on </a:t>
            </a:r>
            <a:r>
              <a:rPr lang="en-US" sz="16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all</a:t>
            </a: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 cropland (1600 Mha)</a:t>
            </a:r>
          </a:p>
          <a:p>
            <a:pPr>
              <a:spcBef>
                <a:spcPct val="50000"/>
              </a:spcBef>
            </a:pPr>
            <a:endParaRPr lang="en-US" sz="16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2961" name="Oval 17"/>
          <p:cNvSpPr>
            <a:spLocks noChangeArrowheads="1"/>
          </p:cNvSpPr>
          <p:nvPr/>
        </p:nvSpPr>
        <p:spPr bwMode="auto">
          <a:xfrm>
            <a:off x="323850" y="5343525"/>
            <a:ext cx="1419225" cy="74295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962" name="Text Box 18"/>
          <p:cNvSpPr txBox="1">
            <a:spLocks noChangeArrowheads="1"/>
          </p:cNvSpPr>
          <p:nvPr/>
        </p:nvSpPr>
        <p:spPr bwMode="auto">
          <a:xfrm>
            <a:off x="685800" y="5514975"/>
            <a:ext cx="1800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accent1"/>
                </a:solidFill>
              </a:rPr>
              <a:t>B / $</a:t>
            </a:r>
          </a:p>
        </p:txBody>
      </p:sp>
      <p:sp>
        <p:nvSpPr>
          <p:cNvPr id="82963" name="Text Box 19"/>
          <p:cNvSpPr txBox="1">
            <a:spLocks noChangeArrowheads="1"/>
          </p:cNvSpPr>
          <p:nvPr/>
        </p:nvSpPr>
        <p:spPr bwMode="auto">
          <a:xfrm>
            <a:off x="5213350" y="4892675"/>
            <a:ext cx="3248025" cy="457200"/>
          </a:xfrm>
          <a:prstGeom prst="rect">
            <a:avLst/>
          </a:prstGeom>
          <a:solidFill>
            <a:srgbClr val="E2E1EB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solidFill>
                  <a:schemeClr val="bg1"/>
                </a:solidFill>
              </a:rPr>
              <a:t>Conservation tillage is currently practiced on less than 10% of global cropland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57200" y="884238"/>
            <a:ext cx="8229600" cy="8810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Take Home Messages</a:t>
            </a:r>
          </a:p>
        </p:txBody>
      </p:sp>
      <p:sp>
        <p:nvSpPr>
          <p:cNvPr id="22221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500063" y="1846263"/>
            <a:ext cx="8229600" cy="4525962"/>
          </a:xfrm>
          <a:solidFill>
            <a:srgbClr val="FFFFFF"/>
          </a:solidFill>
          <a:ln>
            <a:solidFill>
              <a:schemeClr val="bg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100000"/>
              </a:spcBef>
            </a:pPr>
            <a:r>
              <a:rPr lang="en-US" sz="2400"/>
              <a:t>In order to avoid a doubling of atmospheric CO</a:t>
            </a:r>
            <a:r>
              <a:rPr lang="en-US" sz="2400" baseline="-25000"/>
              <a:t>2</a:t>
            </a:r>
            <a:r>
              <a:rPr lang="en-US" sz="2400"/>
              <a:t>, we need to </a:t>
            </a:r>
            <a:r>
              <a:rPr lang="en-US" sz="2400">
                <a:solidFill>
                  <a:schemeClr val="hlink"/>
                </a:solidFill>
              </a:rPr>
              <a:t>rapidly</a:t>
            </a:r>
            <a:r>
              <a:rPr lang="en-US" sz="2400"/>
              <a:t> deploy low-carbon energy technologies and/or enhance natural sinks</a:t>
            </a:r>
          </a:p>
          <a:p>
            <a:pPr>
              <a:spcBef>
                <a:spcPct val="100000"/>
              </a:spcBef>
            </a:pPr>
            <a:r>
              <a:rPr lang="en-US" sz="2400"/>
              <a:t>We already have an adequate portfolio of technologies to make large cuts in emissions</a:t>
            </a:r>
          </a:p>
          <a:p>
            <a:pPr>
              <a:spcBef>
                <a:spcPct val="100000"/>
              </a:spcBef>
            </a:pPr>
            <a:r>
              <a:rPr lang="en-US" sz="2400"/>
              <a:t>No one technology can do the whole job – a variety of strategies will need to be used to stay on a path that avoids a CO</a:t>
            </a:r>
            <a:r>
              <a:rPr lang="en-US" sz="2400" baseline="-25000"/>
              <a:t>2</a:t>
            </a:r>
            <a:r>
              <a:rPr lang="en-US" sz="2400"/>
              <a:t> doubling</a:t>
            </a:r>
          </a:p>
          <a:p>
            <a:pPr>
              <a:spcBef>
                <a:spcPct val="100000"/>
              </a:spcBef>
            </a:pPr>
            <a:r>
              <a:rPr lang="en-US" sz="2400"/>
              <a:t>Every “wedge” has associated impacts and costs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2" name="Text Box 4"/>
          <p:cNvSpPr txBox="1">
            <a:spLocks noChangeArrowheads="1"/>
          </p:cNvSpPr>
          <p:nvPr/>
        </p:nvSpPr>
        <p:spPr bwMode="auto">
          <a:xfrm>
            <a:off x="1228725" y="1552575"/>
            <a:ext cx="5857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/>
              <a:t>For more information, contact</a:t>
            </a:r>
          </a:p>
        </p:txBody>
      </p:sp>
      <p:sp>
        <p:nvSpPr>
          <p:cNvPr id="160773" name="Text Box 5"/>
          <p:cNvSpPr txBox="1">
            <a:spLocks noChangeArrowheads="1"/>
          </p:cNvSpPr>
          <p:nvPr/>
        </p:nvSpPr>
        <p:spPr bwMode="auto">
          <a:xfrm>
            <a:off x="1209675" y="2514600"/>
            <a:ext cx="48387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b="1"/>
              <a:t>Roberta Hotinski</a:t>
            </a:r>
          </a:p>
          <a:p>
            <a:pPr eaLnBrk="1" hangingPunct="1"/>
            <a:r>
              <a:rPr lang="en-US"/>
              <a:t>Consultant to CMI  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 i="1">
                <a:hlinkClick r:id="rId3"/>
              </a:rPr>
              <a:t>hotinski@princeton.edu</a:t>
            </a:r>
            <a:endParaRPr lang="en-US" i="1"/>
          </a:p>
          <a:p>
            <a:pPr eaLnBrk="1" hangingPunct="1"/>
            <a:r>
              <a:rPr lang="en-US" i="1"/>
              <a:t> </a:t>
            </a:r>
          </a:p>
          <a:p>
            <a:pPr eaLnBrk="1" hangingPunct="1"/>
            <a:r>
              <a:rPr lang="en-US" i="1"/>
              <a:t>Or visit our wedges webpage at </a:t>
            </a:r>
          </a:p>
          <a:p>
            <a:pPr eaLnBrk="1" hangingPunct="1"/>
            <a:r>
              <a:rPr lang="en-US" i="1" u="sng">
                <a:solidFill>
                  <a:schemeClr val="hlink"/>
                </a:solidFill>
                <a:hlinkClick r:id="rId4" invalidUrl="http:///"/>
              </a:rPr>
              <a:t>http://</a:t>
            </a:r>
            <a:r>
              <a:rPr lang="en-US" i="1" u="sng">
                <a:solidFill>
                  <a:schemeClr val="hlink"/>
                </a:solidFill>
              </a:rPr>
              <a:t>cmi.princeton.edu/wedges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ChangeArrowheads="1"/>
          </p:cNvSpPr>
          <p:nvPr/>
        </p:nvSpPr>
        <p:spPr bwMode="auto">
          <a:xfrm>
            <a:off x="1119188" y="5305425"/>
            <a:ext cx="2628900" cy="438150"/>
          </a:xfrm>
          <a:prstGeom prst="rect">
            <a:avLst/>
          </a:prstGeom>
          <a:solidFill>
            <a:srgbClr val="66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363" name="Freeform 3"/>
          <p:cNvSpPr>
            <a:spLocks noChangeAspect="1"/>
          </p:cNvSpPr>
          <p:nvPr/>
        </p:nvSpPr>
        <p:spPr bwMode="auto">
          <a:xfrm>
            <a:off x="1123950" y="3648075"/>
            <a:ext cx="2627313" cy="1676400"/>
          </a:xfrm>
          <a:custGeom>
            <a:avLst/>
            <a:gdLst>
              <a:gd name="T0" fmla="*/ 246 w 1655"/>
              <a:gd name="T1" fmla="*/ 942 h 1056"/>
              <a:gd name="T2" fmla="*/ 294 w 1655"/>
              <a:gd name="T3" fmla="*/ 900 h 1056"/>
              <a:gd name="T4" fmla="*/ 324 w 1655"/>
              <a:gd name="T5" fmla="*/ 894 h 1056"/>
              <a:gd name="T6" fmla="*/ 384 w 1655"/>
              <a:gd name="T7" fmla="*/ 846 h 1056"/>
              <a:gd name="T8" fmla="*/ 471 w 1655"/>
              <a:gd name="T9" fmla="*/ 783 h 1056"/>
              <a:gd name="T10" fmla="*/ 515 w 1655"/>
              <a:gd name="T11" fmla="*/ 744 h 1056"/>
              <a:gd name="T12" fmla="*/ 555 w 1655"/>
              <a:gd name="T13" fmla="*/ 690 h 1056"/>
              <a:gd name="T14" fmla="*/ 615 w 1655"/>
              <a:gd name="T15" fmla="*/ 627 h 1056"/>
              <a:gd name="T16" fmla="*/ 648 w 1655"/>
              <a:gd name="T17" fmla="*/ 582 h 1056"/>
              <a:gd name="T18" fmla="*/ 669 w 1655"/>
              <a:gd name="T19" fmla="*/ 561 h 1056"/>
              <a:gd name="T20" fmla="*/ 690 w 1655"/>
              <a:gd name="T21" fmla="*/ 570 h 1056"/>
              <a:gd name="T22" fmla="*/ 714 w 1655"/>
              <a:gd name="T23" fmla="*/ 570 h 1056"/>
              <a:gd name="T24" fmla="*/ 757 w 1655"/>
              <a:gd name="T25" fmla="*/ 539 h 1056"/>
              <a:gd name="T26" fmla="*/ 771 w 1655"/>
              <a:gd name="T27" fmla="*/ 501 h 1056"/>
              <a:gd name="T28" fmla="*/ 822 w 1655"/>
              <a:gd name="T29" fmla="*/ 468 h 1056"/>
              <a:gd name="T30" fmla="*/ 843 w 1655"/>
              <a:gd name="T31" fmla="*/ 438 h 1056"/>
              <a:gd name="T32" fmla="*/ 884 w 1655"/>
              <a:gd name="T33" fmla="*/ 467 h 1056"/>
              <a:gd name="T34" fmla="*/ 927 w 1655"/>
              <a:gd name="T35" fmla="*/ 480 h 1056"/>
              <a:gd name="T36" fmla="*/ 966 w 1655"/>
              <a:gd name="T37" fmla="*/ 480 h 1056"/>
              <a:gd name="T38" fmla="*/ 1017 w 1655"/>
              <a:gd name="T39" fmla="*/ 429 h 1056"/>
              <a:gd name="T40" fmla="*/ 1068 w 1655"/>
              <a:gd name="T41" fmla="*/ 375 h 1056"/>
              <a:gd name="T42" fmla="*/ 1122 w 1655"/>
              <a:gd name="T43" fmla="*/ 330 h 1056"/>
              <a:gd name="T44" fmla="*/ 1176 w 1655"/>
              <a:gd name="T45" fmla="*/ 297 h 1056"/>
              <a:gd name="T46" fmla="*/ 1221 w 1655"/>
              <a:gd name="T47" fmla="*/ 312 h 1056"/>
              <a:gd name="T48" fmla="*/ 1311 w 1655"/>
              <a:gd name="T49" fmla="*/ 267 h 1056"/>
              <a:gd name="T50" fmla="*/ 1329 w 1655"/>
              <a:gd name="T51" fmla="*/ 219 h 1056"/>
              <a:gd name="T52" fmla="*/ 1356 w 1655"/>
              <a:gd name="T53" fmla="*/ 210 h 1056"/>
              <a:gd name="T54" fmla="*/ 1398 w 1655"/>
              <a:gd name="T55" fmla="*/ 213 h 1056"/>
              <a:gd name="T56" fmla="*/ 1449 w 1655"/>
              <a:gd name="T57" fmla="*/ 195 h 1056"/>
              <a:gd name="T58" fmla="*/ 1491 w 1655"/>
              <a:gd name="T59" fmla="*/ 153 h 1056"/>
              <a:gd name="T60" fmla="*/ 1527 w 1655"/>
              <a:gd name="T61" fmla="*/ 102 h 1056"/>
              <a:gd name="T62" fmla="*/ 1557 w 1655"/>
              <a:gd name="T63" fmla="*/ 42 h 1056"/>
              <a:gd name="T64" fmla="*/ 1650 w 1655"/>
              <a:gd name="T65" fmla="*/ 0 h 1056"/>
              <a:gd name="T66" fmla="*/ 1655 w 1655"/>
              <a:gd name="T67" fmla="*/ 167 h 1056"/>
              <a:gd name="T68" fmla="*/ 1653 w 1655"/>
              <a:gd name="T69" fmla="*/ 1056 h 1056"/>
              <a:gd name="T70" fmla="*/ 1302 w 1655"/>
              <a:gd name="T71" fmla="*/ 1056 h 1056"/>
              <a:gd name="T72" fmla="*/ 1068 w 1655"/>
              <a:gd name="T73" fmla="*/ 1056 h 1056"/>
              <a:gd name="T74" fmla="*/ 0 w 1655"/>
              <a:gd name="T75" fmla="*/ 1056 h 1056"/>
              <a:gd name="T76" fmla="*/ 57 w 1655"/>
              <a:gd name="T77" fmla="*/ 1023 h 1056"/>
              <a:gd name="T78" fmla="*/ 105 w 1655"/>
              <a:gd name="T79" fmla="*/ 1011 h 1056"/>
              <a:gd name="T80" fmla="*/ 141 w 1655"/>
              <a:gd name="T81" fmla="*/ 990 h 1056"/>
              <a:gd name="T82" fmla="*/ 195 w 1655"/>
              <a:gd name="T83" fmla="*/ 951 h 1056"/>
              <a:gd name="T84" fmla="*/ 246 w 1655"/>
              <a:gd name="T85" fmla="*/ 942 h 105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655"/>
              <a:gd name="T130" fmla="*/ 0 h 1056"/>
              <a:gd name="T131" fmla="*/ 1655 w 1655"/>
              <a:gd name="T132" fmla="*/ 1056 h 105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655" h="1056">
                <a:moveTo>
                  <a:pt x="246" y="942"/>
                </a:moveTo>
                <a:lnTo>
                  <a:pt x="294" y="900"/>
                </a:lnTo>
                <a:lnTo>
                  <a:pt x="324" y="894"/>
                </a:lnTo>
                <a:lnTo>
                  <a:pt x="384" y="846"/>
                </a:lnTo>
                <a:lnTo>
                  <a:pt x="471" y="783"/>
                </a:lnTo>
                <a:lnTo>
                  <a:pt x="515" y="744"/>
                </a:lnTo>
                <a:lnTo>
                  <a:pt x="555" y="690"/>
                </a:lnTo>
                <a:lnTo>
                  <a:pt x="615" y="627"/>
                </a:lnTo>
                <a:lnTo>
                  <a:pt x="648" y="582"/>
                </a:lnTo>
                <a:lnTo>
                  <a:pt x="669" y="561"/>
                </a:lnTo>
                <a:lnTo>
                  <a:pt x="690" y="570"/>
                </a:lnTo>
                <a:lnTo>
                  <a:pt x="714" y="570"/>
                </a:lnTo>
                <a:lnTo>
                  <a:pt x="757" y="539"/>
                </a:lnTo>
                <a:lnTo>
                  <a:pt x="771" y="501"/>
                </a:lnTo>
                <a:lnTo>
                  <a:pt x="822" y="468"/>
                </a:lnTo>
                <a:lnTo>
                  <a:pt x="843" y="438"/>
                </a:lnTo>
                <a:lnTo>
                  <a:pt x="884" y="467"/>
                </a:lnTo>
                <a:lnTo>
                  <a:pt x="927" y="480"/>
                </a:lnTo>
                <a:lnTo>
                  <a:pt x="966" y="480"/>
                </a:lnTo>
                <a:lnTo>
                  <a:pt x="1017" y="429"/>
                </a:lnTo>
                <a:lnTo>
                  <a:pt x="1068" y="375"/>
                </a:lnTo>
                <a:lnTo>
                  <a:pt x="1122" y="330"/>
                </a:lnTo>
                <a:lnTo>
                  <a:pt x="1176" y="297"/>
                </a:lnTo>
                <a:lnTo>
                  <a:pt x="1221" y="312"/>
                </a:lnTo>
                <a:lnTo>
                  <a:pt x="1311" y="267"/>
                </a:lnTo>
                <a:lnTo>
                  <a:pt x="1329" y="219"/>
                </a:lnTo>
                <a:lnTo>
                  <a:pt x="1356" y="210"/>
                </a:lnTo>
                <a:lnTo>
                  <a:pt x="1398" y="213"/>
                </a:lnTo>
                <a:lnTo>
                  <a:pt x="1449" y="195"/>
                </a:lnTo>
                <a:lnTo>
                  <a:pt x="1491" y="153"/>
                </a:lnTo>
                <a:lnTo>
                  <a:pt x="1527" y="102"/>
                </a:lnTo>
                <a:lnTo>
                  <a:pt x="1557" y="42"/>
                </a:lnTo>
                <a:lnTo>
                  <a:pt x="1650" y="0"/>
                </a:lnTo>
                <a:lnTo>
                  <a:pt x="1655" y="167"/>
                </a:lnTo>
                <a:lnTo>
                  <a:pt x="1653" y="1056"/>
                </a:lnTo>
                <a:lnTo>
                  <a:pt x="1302" y="1056"/>
                </a:lnTo>
                <a:lnTo>
                  <a:pt x="1068" y="1056"/>
                </a:lnTo>
                <a:lnTo>
                  <a:pt x="0" y="1056"/>
                </a:lnTo>
                <a:lnTo>
                  <a:pt x="57" y="1023"/>
                </a:lnTo>
                <a:lnTo>
                  <a:pt x="105" y="1011"/>
                </a:lnTo>
                <a:lnTo>
                  <a:pt x="141" y="990"/>
                </a:lnTo>
                <a:lnTo>
                  <a:pt x="195" y="951"/>
                </a:lnTo>
                <a:lnTo>
                  <a:pt x="246" y="942"/>
                </a:lnTo>
                <a:close/>
              </a:path>
            </a:pathLst>
          </a:custGeom>
          <a:solidFill>
            <a:srgbClr val="6699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64" name="Line 4"/>
          <p:cNvSpPr>
            <a:spLocks noChangeAspect="1" noChangeShapeType="1"/>
          </p:cNvSpPr>
          <p:nvPr/>
        </p:nvSpPr>
        <p:spPr bwMode="auto">
          <a:xfrm>
            <a:off x="2347913" y="3875088"/>
            <a:ext cx="327025" cy="255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365" name="Text Box 5"/>
          <p:cNvSpPr txBox="1">
            <a:spLocks noChangeAspect="1" noChangeArrowheads="1"/>
          </p:cNvSpPr>
          <p:nvPr/>
        </p:nvSpPr>
        <p:spPr bwMode="auto">
          <a:xfrm>
            <a:off x="1201738" y="1316038"/>
            <a:ext cx="197485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/>
              <a:t>Billions of Tons  Carbon Emitted per Year</a:t>
            </a:r>
          </a:p>
        </p:txBody>
      </p:sp>
      <p:sp>
        <p:nvSpPr>
          <p:cNvPr id="399366" name="Rectangle 6"/>
          <p:cNvSpPr>
            <a:spLocks noChangeAspect="1" noChangeArrowheads="1"/>
          </p:cNvSpPr>
          <p:nvPr/>
        </p:nvSpPr>
        <p:spPr bwMode="auto">
          <a:xfrm>
            <a:off x="1085850" y="3495675"/>
            <a:ext cx="157162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600" b="1"/>
              <a:t>Historical</a:t>
            </a:r>
          </a:p>
          <a:p>
            <a:pPr algn="ctr" eaLnBrk="1" hangingPunct="1"/>
            <a:r>
              <a:rPr lang="en-US" sz="1600" b="1"/>
              <a:t> emissions</a:t>
            </a:r>
          </a:p>
        </p:txBody>
      </p:sp>
      <p:sp>
        <p:nvSpPr>
          <p:cNvPr id="399367" name="Line 7"/>
          <p:cNvSpPr>
            <a:spLocks noChangeShapeType="1"/>
          </p:cNvSpPr>
          <p:nvPr/>
        </p:nvSpPr>
        <p:spPr bwMode="auto">
          <a:xfrm>
            <a:off x="1052513" y="5740400"/>
            <a:ext cx="66675" cy="15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68" name="Line 8"/>
          <p:cNvSpPr>
            <a:spLocks noChangeShapeType="1"/>
          </p:cNvSpPr>
          <p:nvPr/>
        </p:nvSpPr>
        <p:spPr bwMode="auto">
          <a:xfrm>
            <a:off x="1052513" y="3676650"/>
            <a:ext cx="66675" cy="15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69" name="Line 9"/>
          <p:cNvSpPr>
            <a:spLocks noChangeShapeType="1"/>
          </p:cNvSpPr>
          <p:nvPr/>
        </p:nvSpPr>
        <p:spPr bwMode="auto">
          <a:xfrm>
            <a:off x="1052513" y="1603375"/>
            <a:ext cx="66675" cy="15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70" name="Line 10"/>
          <p:cNvSpPr>
            <a:spLocks noChangeShapeType="1"/>
          </p:cNvSpPr>
          <p:nvPr/>
        </p:nvSpPr>
        <p:spPr bwMode="auto">
          <a:xfrm flipV="1">
            <a:off x="1119188" y="5740400"/>
            <a:ext cx="1587" cy="666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71" name="Line 11"/>
          <p:cNvSpPr>
            <a:spLocks noChangeShapeType="1"/>
          </p:cNvSpPr>
          <p:nvPr/>
        </p:nvSpPr>
        <p:spPr bwMode="auto">
          <a:xfrm flipV="1">
            <a:off x="3421063" y="5740400"/>
            <a:ext cx="1587" cy="666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72" name="Line 12"/>
          <p:cNvSpPr>
            <a:spLocks noChangeShapeType="1"/>
          </p:cNvSpPr>
          <p:nvPr/>
        </p:nvSpPr>
        <p:spPr bwMode="auto">
          <a:xfrm flipV="1">
            <a:off x="5722938" y="5740400"/>
            <a:ext cx="1587" cy="666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73" name="Line 13"/>
          <p:cNvSpPr>
            <a:spLocks noChangeShapeType="1"/>
          </p:cNvSpPr>
          <p:nvPr/>
        </p:nvSpPr>
        <p:spPr bwMode="auto">
          <a:xfrm flipV="1">
            <a:off x="8016875" y="5740400"/>
            <a:ext cx="1588" cy="666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74" name="Freeform 14"/>
          <p:cNvSpPr>
            <a:spLocks/>
          </p:cNvSpPr>
          <p:nvPr/>
        </p:nvSpPr>
        <p:spPr bwMode="auto">
          <a:xfrm>
            <a:off x="1119188" y="5283200"/>
            <a:ext cx="47625" cy="38100"/>
          </a:xfrm>
          <a:custGeom>
            <a:avLst/>
            <a:gdLst>
              <a:gd name="T0" fmla="*/ 0 w 30"/>
              <a:gd name="T1" fmla="*/ 24 h 24"/>
              <a:gd name="T2" fmla="*/ 12 w 30"/>
              <a:gd name="T3" fmla="*/ 12 h 24"/>
              <a:gd name="T4" fmla="*/ 30 w 30"/>
              <a:gd name="T5" fmla="*/ 0 h 24"/>
              <a:gd name="T6" fmla="*/ 0 60000 65536"/>
              <a:gd name="T7" fmla="*/ 0 60000 65536"/>
              <a:gd name="T8" fmla="*/ 0 60000 65536"/>
              <a:gd name="T9" fmla="*/ 0 w 30"/>
              <a:gd name="T10" fmla="*/ 0 h 24"/>
              <a:gd name="T11" fmla="*/ 30 w 30"/>
              <a:gd name="T12" fmla="*/ 24 h 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24">
                <a:moveTo>
                  <a:pt x="0" y="24"/>
                </a:moveTo>
                <a:lnTo>
                  <a:pt x="12" y="12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75" name="Freeform 15"/>
          <p:cNvSpPr>
            <a:spLocks/>
          </p:cNvSpPr>
          <p:nvPr/>
        </p:nvSpPr>
        <p:spPr bwMode="auto">
          <a:xfrm>
            <a:off x="1166813" y="5273675"/>
            <a:ext cx="47625" cy="9525"/>
          </a:xfrm>
          <a:custGeom>
            <a:avLst/>
            <a:gdLst>
              <a:gd name="T0" fmla="*/ 0 w 30"/>
              <a:gd name="T1" fmla="*/ 6 h 6"/>
              <a:gd name="T2" fmla="*/ 12 w 30"/>
              <a:gd name="T3" fmla="*/ 0 h 6"/>
              <a:gd name="T4" fmla="*/ 30 w 30"/>
              <a:gd name="T5" fmla="*/ 0 h 6"/>
              <a:gd name="T6" fmla="*/ 0 60000 65536"/>
              <a:gd name="T7" fmla="*/ 0 60000 65536"/>
              <a:gd name="T8" fmla="*/ 0 60000 65536"/>
              <a:gd name="T9" fmla="*/ 0 w 30"/>
              <a:gd name="T10" fmla="*/ 0 h 6"/>
              <a:gd name="T11" fmla="*/ 30 w 30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6">
                <a:moveTo>
                  <a:pt x="0" y="6"/>
                </a:moveTo>
                <a:lnTo>
                  <a:pt x="12" y="0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76" name="Line 16"/>
          <p:cNvSpPr>
            <a:spLocks noChangeShapeType="1"/>
          </p:cNvSpPr>
          <p:nvPr/>
        </p:nvSpPr>
        <p:spPr bwMode="auto">
          <a:xfrm flipV="1">
            <a:off x="1214438" y="5264150"/>
            <a:ext cx="47625" cy="9525"/>
          </a:xfrm>
          <a:prstGeom prst="line">
            <a:avLst/>
          </a:prstGeom>
          <a:noFill/>
          <a:ln w="28575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77" name="Freeform 17"/>
          <p:cNvSpPr>
            <a:spLocks/>
          </p:cNvSpPr>
          <p:nvPr/>
        </p:nvSpPr>
        <p:spPr bwMode="auto">
          <a:xfrm>
            <a:off x="1262063" y="5254625"/>
            <a:ext cx="38100" cy="9525"/>
          </a:xfrm>
          <a:custGeom>
            <a:avLst/>
            <a:gdLst>
              <a:gd name="T0" fmla="*/ 0 w 24"/>
              <a:gd name="T1" fmla="*/ 6 h 6"/>
              <a:gd name="T2" fmla="*/ 12 w 24"/>
              <a:gd name="T3" fmla="*/ 6 h 6"/>
              <a:gd name="T4" fmla="*/ 24 w 24"/>
              <a:gd name="T5" fmla="*/ 0 h 6"/>
              <a:gd name="T6" fmla="*/ 0 60000 65536"/>
              <a:gd name="T7" fmla="*/ 0 60000 65536"/>
              <a:gd name="T8" fmla="*/ 0 60000 65536"/>
              <a:gd name="T9" fmla="*/ 0 w 24"/>
              <a:gd name="T10" fmla="*/ 0 h 6"/>
              <a:gd name="T11" fmla="*/ 24 w 24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" h="6">
                <a:moveTo>
                  <a:pt x="0" y="6"/>
                </a:moveTo>
                <a:lnTo>
                  <a:pt x="12" y="6"/>
                </a:lnTo>
                <a:lnTo>
                  <a:pt x="24" y="0"/>
                </a:lnTo>
              </a:path>
            </a:pathLst>
          </a:custGeom>
          <a:noFill/>
          <a:ln w="28575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78" name="Freeform 18"/>
          <p:cNvSpPr>
            <a:spLocks/>
          </p:cNvSpPr>
          <p:nvPr/>
        </p:nvSpPr>
        <p:spPr bwMode="auto">
          <a:xfrm>
            <a:off x="1300163" y="5207000"/>
            <a:ext cx="46037" cy="47625"/>
          </a:xfrm>
          <a:custGeom>
            <a:avLst/>
            <a:gdLst>
              <a:gd name="T0" fmla="*/ 0 w 29"/>
              <a:gd name="T1" fmla="*/ 30 h 30"/>
              <a:gd name="T2" fmla="*/ 12 w 29"/>
              <a:gd name="T3" fmla="*/ 18 h 30"/>
              <a:gd name="T4" fmla="*/ 29 w 29"/>
              <a:gd name="T5" fmla="*/ 0 h 30"/>
              <a:gd name="T6" fmla="*/ 0 60000 65536"/>
              <a:gd name="T7" fmla="*/ 0 60000 65536"/>
              <a:gd name="T8" fmla="*/ 0 60000 65536"/>
              <a:gd name="T9" fmla="*/ 0 w 29"/>
              <a:gd name="T10" fmla="*/ 0 h 30"/>
              <a:gd name="T11" fmla="*/ 29 w 29"/>
              <a:gd name="T12" fmla="*/ 30 h 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9" h="30">
                <a:moveTo>
                  <a:pt x="0" y="30"/>
                </a:moveTo>
                <a:lnTo>
                  <a:pt x="12" y="18"/>
                </a:lnTo>
                <a:lnTo>
                  <a:pt x="29" y="0"/>
                </a:lnTo>
              </a:path>
            </a:pathLst>
          </a:custGeom>
          <a:noFill/>
          <a:ln w="28575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79" name="Freeform 19"/>
          <p:cNvSpPr>
            <a:spLocks/>
          </p:cNvSpPr>
          <p:nvPr/>
        </p:nvSpPr>
        <p:spPr bwMode="auto">
          <a:xfrm>
            <a:off x="1346200" y="5178425"/>
            <a:ext cx="47625" cy="28575"/>
          </a:xfrm>
          <a:custGeom>
            <a:avLst/>
            <a:gdLst>
              <a:gd name="T0" fmla="*/ 0 w 30"/>
              <a:gd name="T1" fmla="*/ 18 h 18"/>
              <a:gd name="T2" fmla="*/ 12 w 30"/>
              <a:gd name="T3" fmla="*/ 6 h 18"/>
              <a:gd name="T4" fmla="*/ 30 w 30"/>
              <a:gd name="T5" fmla="*/ 0 h 18"/>
              <a:gd name="T6" fmla="*/ 0 60000 65536"/>
              <a:gd name="T7" fmla="*/ 0 60000 65536"/>
              <a:gd name="T8" fmla="*/ 0 60000 65536"/>
              <a:gd name="T9" fmla="*/ 0 w 30"/>
              <a:gd name="T10" fmla="*/ 0 h 18"/>
              <a:gd name="T11" fmla="*/ 30 w 30"/>
              <a:gd name="T12" fmla="*/ 18 h 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18">
                <a:moveTo>
                  <a:pt x="0" y="18"/>
                </a:moveTo>
                <a:lnTo>
                  <a:pt x="12" y="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80" name="Freeform 20"/>
          <p:cNvSpPr>
            <a:spLocks/>
          </p:cNvSpPr>
          <p:nvPr/>
        </p:nvSpPr>
        <p:spPr bwMode="auto">
          <a:xfrm>
            <a:off x="1393825" y="5149850"/>
            <a:ext cx="47625" cy="28575"/>
          </a:xfrm>
          <a:custGeom>
            <a:avLst/>
            <a:gdLst>
              <a:gd name="T0" fmla="*/ 0 w 30"/>
              <a:gd name="T1" fmla="*/ 18 h 18"/>
              <a:gd name="T2" fmla="*/ 12 w 30"/>
              <a:gd name="T3" fmla="*/ 6 h 18"/>
              <a:gd name="T4" fmla="*/ 30 w 30"/>
              <a:gd name="T5" fmla="*/ 0 h 18"/>
              <a:gd name="T6" fmla="*/ 0 60000 65536"/>
              <a:gd name="T7" fmla="*/ 0 60000 65536"/>
              <a:gd name="T8" fmla="*/ 0 60000 65536"/>
              <a:gd name="T9" fmla="*/ 0 w 30"/>
              <a:gd name="T10" fmla="*/ 0 h 18"/>
              <a:gd name="T11" fmla="*/ 30 w 30"/>
              <a:gd name="T12" fmla="*/ 18 h 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18">
                <a:moveTo>
                  <a:pt x="0" y="18"/>
                </a:moveTo>
                <a:lnTo>
                  <a:pt x="12" y="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81" name="Freeform 21"/>
          <p:cNvSpPr>
            <a:spLocks/>
          </p:cNvSpPr>
          <p:nvPr/>
        </p:nvSpPr>
        <p:spPr bwMode="auto">
          <a:xfrm>
            <a:off x="1441450" y="5140325"/>
            <a:ext cx="47625" cy="9525"/>
          </a:xfrm>
          <a:custGeom>
            <a:avLst/>
            <a:gdLst>
              <a:gd name="T0" fmla="*/ 0 w 30"/>
              <a:gd name="T1" fmla="*/ 6 h 6"/>
              <a:gd name="T2" fmla="*/ 12 w 30"/>
              <a:gd name="T3" fmla="*/ 6 h 6"/>
              <a:gd name="T4" fmla="*/ 30 w 30"/>
              <a:gd name="T5" fmla="*/ 0 h 6"/>
              <a:gd name="T6" fmla="*/ 0 60000 65536"/>
              <a:gd name="T7" fmla="*/ 0 60000 65536"/>
              <a:gd name="T8" fmla="*/ 0 60000 65536"/>
              <a:gd name="T9" fmla="*/ 0 w 30"/>
              <a:gd name="T10" fmla="*/ 0 h 6"/>
              <a:gd name="T11" fmla="*/ 30 w 30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6">
                <a:moveTo>
                  <a:pt x="0" y="6"/>
                </a:moveTo>
                <a:lnTo>
                  <a:pt x="12" y="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82" name="Freeform 22"/>
          <p:cNvSpPr>
            <a:spLocks/>
          </p:cNvSpPr>
          <p:nvPr/>
        </p:nvSpPr>
        <p:spPr bwMode="auto">
          <a:xfrm>
            <a:off x="1489075" y="5103813"/>
            <a:ext cx="47625" cy="36512"/>
          </a:xfrm>
          <a:custGeom>
            <a:avLst/>
            <a:gdLst>
              <a:gd name="T0" fmla="*/ 0 w 30"/>
              <a:gd name="T1" fmla="*/ 23 h 23"/>
              <a:gd name="T2" fmla="*/ 18 w 30"/>
              <a:gd name="T3" fmla="*/ 11 h 23"/>
              <a:gd name="T4" fmla="*/ 30 w 30"/>
              <a:gd name="T5" fmla="*/ 0 h 23"/>
              <a:gd name="T6" fmla="*/ 0 60000 65536"/>
              <a:gd name="T7" fmla="*/ 0 60000 65536"/>
              <a:gd name="T8" fmla="*/ 0 60000 65536"/>
              <a:gd name="T9" fmla="*/ 0 w 30"/>
              <a:gd name="T10" fmla="*/ 0 h 23"/>
              <a:gd name="T11" fmla="*/ 30 w 30"/>
              <a:gd name="T12" fmla="*/ 23 h 2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23">
                <a:moveTo>
                  <a:pt x="0" y="23"/>
                </a:moveTo>
                <a:lnTo>
                  <a:pt x="18" y="11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83" name="Freeform 23"/>
          <p:cNvSpPr>
            <a:spLocks/>
          </p:cNvSpPr>
          <p:nvPr/>
        </p:nvSpPr>
        <p:spPr bwMode="auto">
          <a:xfrm>
            <a:off x="1536700" y="5075238"/>
            <a:ext cx="38100" cy="28575"/>
          </a:xfrm>
          <a:custGeom>
            <a:avLst/>
            <a:gdLst>
              <a:gd name="T0" fmla="*/ 0 w 24"/>
              <a:gd name="T1" fmla="*/ 18 h 18"/>
              <a:gd name="T2" fmla="*/ 12 w 24"/>
              <a:gd name="T3" fmla="*/ 6 h 18"/>
              <a:gd name="T4" fmla="*/ 24 w 24"/>
              <a:gd name="T5" fmla="*/ 0 h 18"/>
              <a:gd name="T6" fmla="*/ 0 60000 65536"/>
              <a:gd name="T7" fmla="*/ 0 60000 65536"/>
              <a:gd name="T8" fmla="*/ 0 60000 65536"/>
              <a:gd name="T9" fmla="*/ 0 w 24"/>
              <a:gd name="T10" fmla="*/ 0 h 18"/>
              <a:gd name="T11" fmla="*/ 24 w 24"/>
              <a:gd name="T12" fmla="*/ 18 h 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" h="18">
                <a:moveTo>
                  <a:pt x="0" y="18"/>
                </a:moveTo>
                <a:lnTo>
                  <a:pt x="12" y="6"/>
                </a:lnTo>
                <a:lnTo>
                  <a:pt x="24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84" name="Freeform 24"/>
          <p:cNvSpPr>
            <a:spLocks/>
          </p:cNvSpPr>
          <p:nvPr/>
        </p:nvSpPr>
        <p:spPr bwMode="auto">
          <a:xfrm>
            <a:off x="1574800" y="5065713"/>
            <a:ext cx="47625" cy="9525"/>
          </a:xfrm>
          <a:custGeom>
            <a:avLst/>
            <a:gdLst>
              <a:gd name="T0" fmla="*/ 0 w 30"/>
              <a:gd name="T1" fmla="*/ 6 h 6"/>
              <a:gd name="T2" fmla="*/ 12 w 30"/>
              <a:gd name="T3" fmla="*/ 0 h 6"/>
              <a:gd name="T4" fmla="*/ 30 w 30"/>
              <a:gd name="T5" fmla="*/ 0 h 6"/>
              <a:gd name="T6" fmla="*/ 0 60000 65536"/>
              <a:gd name="T7" fmla="*/ 0 60000 65536"/>
              <a:gd name="T8" fmla="*/ 0 60000 65536"/>
              <a:gd name="T9" fmla="*/ 0 w 30"/>
              <a:gd name="T10" fmla="*/ 0 h 6"/>
              <a:gd name="T11" fmla="*/ 30 w 30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6">
                <a:moveTo>
                  <a:pt x="0" y="6"/>
                </a:moveTo>
                <a:lnTo>
                  <a:pt x="12" y="0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85" name="Line 25"/>
          <p:cNvSpPr>
            <a:spLocks noChangeShapeType="1"/>
          </p:cNvSpPr>
          <p:nvPr/>
        </p:nvSpPr>
        <p:spPr bwMode="auto">
          <a:xfrm flipV="1">
            <a:off x="1622425" y="5046663"/>
            <a:ext cx="47625" cy="1905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86" name="Line 26"/>
          <p:cNvSpPr>
            <a:spLocks noChangeShapeType="1"/>
          </p:cNvSpPr>
          <p:nvPr/>
        </p:nvSpPr>
        <p:spPr bwMode="auto">
          <a:xfrm flipV="1">
            <a:off x="1670050" y="5008563"/>
            <a:ext cx="47625" cy="381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87" name="Line 27"/>
          <p:cNvSpPr>
            <a:spLocks noChangeShapeType="1"/>
          </p:cNvSpPr>
          <p:nvPr/>
        </p:nvSpPr>
        <p:spPr bwMode="auto">
          <a:xfrm flipV="1">
            <a:off x="1717675" y="4960938"/>
            <a:ext cx="47625" cy="47625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88" name="Line 28"/>
          <p:cNvSpPr>
            <a:spLocks noChangeShapeType="1"/>
          </p:cNvSpPr>
          <p:nvPr/>
        </p:nvSpPr>
        <p:spPr bwMode="auto">
          <a:xfrm flipV="1">
            <a:off x="1765300" y="4922838"/>
            <a:ext cx="47625" cy="381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89" name="Line 29"/>
          <p:cNvSpPr>
            <a:spLocks noChangeShapeType="1"/>
          </p:cNvSpPr>
          <p:nvPr/>
        </p:nvSpPr>
        <p:spPr bwMode="auto">
          <a:xfrm flipV="1">
            <a:off x="1812925" y="4884738"/>
            <a:ext cx="38100" cy="381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90" name="Freeform 30"/>
          <p:cNvSpPr>
            <a:spLocks/>
          </p:cNvSpPr>
          <p:nvPr/>
        </p:nvSpPr>
        <p:spPr bwMode="auto">
          <a:xfrm>
            <a:off x="1851025" y="4856163"/>
            <a:ext cx="47625" cy="28575"/>
          </a:xfrm>
          <a:custGeom>
            <a:avLst/>
            <a:gdLst>
              <a:gd name="T0" fmla="*/ 0 w 30"/>
              <a:gd name="T1" fmla="*/ 18 h 18"/>
              <a:gd name="T2" fmla="*/ 12 w 30"/>
              <a:gd name="T3" fmla="*/ 12 h 18"/>
              <a:gd name="T4" fmla="*/ 30 w 30"/>
              <a:gd name="T5" fmla="*/ 0 h 18"/>
              <a:gd name="T6" fmla="*/ 0 60000 65536"/>
              <a:gd name="T7" fmla="*/ 0 60000 65536"/>
              <a:gd name="T8" fmla="*/ 0 60000 65536"/>
              <a:gd name="T9" fmla="*/ 0 w 30"/>
              <a:gd name="T10" fmla="*/ 0 h 18"/>
              <a:gd name="T11" fmla="*/ 30 w 30"/>
              <a:gd name="T12" fmla="*/ 18 h 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18">
                <a:moveTo>
                  <a:pt x="0" y="18"/>
                </a:moveTo>
                <a:lnTo>
                  <a:pt x="12" y="12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91" name="Freeform 31"/>
          <p:cNvSpPr>
            <a:spLocks/>
          </p:cNvSpPr>
          <p:nvPr/>
        </p:nvSpPr>
        <p:spPr bwMode="auto">
          <a:xfrm>
            <a:off x="1898650" y="4808538"/>
            <a:ext cx="47625" cy="47625"/>
          </a:xfrm>
          <a:custGeom>
            <a:avLst/>
            <a:gdLst>
              <a:gd name="T0" fmla="*/ 0 w 30"/>
              <a:gd name="T1" fmla="*/ 30 h 30"/>
              <a:gd name="T2" fmla="*/ 12 w 30"/>
              <a:gd name="T3" fmla="*/ 18 h 30"/>
              <a:gd name="T4" fmla="*/ 30 w 30"/>
              <a:gd name="T5" fmla="*/ 0 h 30"/>
              <a:gd name="T6" fmla="*/ 0 60000 65536"/>
              <a:gd name="T7" fmla="*/ 0 60000 65536"/>
              <a:gd name="T8" fmla="*/ 0 60000 65536"/>
              <a:gd name="T9" fmla="*/ 0 w 30"/>
              <a:gd name="T10" fmla="*/ 0 h 30"/>
              <a:gd name="T11" fmla="*/ 30 w 30"/>
              <a:gd name="T12" fmla="*/ 30 h 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30">
                <a:moveTo>
                  <a:pt x="0" y="30"/>
                </a:moveTo>
                <a:lnTo>
                  <a:pt x="12" y="18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92" name="Freeform 32"/>
          <p:cNvSpPr>
            <a:spLocks/>
          </p:cNvSpPr>
          <p:nvPr/>
        </p:nvSpPr>
        <p:spPr bwMode="auto">
          <a:xfrm>
            <a:off x="1946275" y="4760913"/>
            <a:ext cx="47625" cy="47625"/>
          </a:xfrm>
          <a:custGeom>
            <a:avLst/>
            <a:gdLst>
              <a:gd name="T0" fmla="*/ 0 w 30"/>
              <a:gd name="T1" fmla="*/ 30 h 30"/>
              <a:gd name="T2" fmla="*/ 12 w 30"/>
              <a:gd name="T3" fmla="*/ 18 h 30"/>
              <a:gd name="T4" fmla="*/ 30 w 30"/>
              <a:gd name="T5" fmla="*/ 0 h 30"/>
              <a:gd name="T6" fmla="*/ 0 60000 65536"/>
              <a:gd name="T7" fmla="*/ 0 60000 65536"/>
              <a:gd name="T8" fmla="*/ 0 60000 65536"/>
              <a:gd name="T9" fmla="*/ 0 w 30"/>
              <a:gd name="T10" fmla="*/ 0 h 30"/>
              <a:gd name="T11" fmla="*/ 30 w 30"/>
              <a:gd name="T12" fmla="*/ 30 h 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30">
                <a:moveTo>
                  <a:pt x="0" y="30"/>
                </a:moveTo>
                <a:lnTo>
                  <a:pt x="12" y="18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93" name="Freeform 33"/>
          <p:cNvSpPr>
            <a:spLocks/>
          </p:cNvSpPr>
          <p:nvPr/>
        </p:nvSpPr>
        <p:spPr bwMode="auto">
          <a:xfrm>
            <a:off x="1993900" y="4684713"/>
            <a:ext cx="47625" cy="76200"/>
          </a:xfrm>
          <a:custGeom>
            <a:avLst/>
            <a:gdLst>
              <a:gd name="T0" fmla="*/ 0 w 30"/>
              <a:gd name="T1" fmla="*/ 48 h 48"/>
              <a:gd name="T2" fmla="*/ 12 w 30"/>
              <a:gd name="T3" fmla="*/ 24 h 48"/>
              <a:gd name="T4" fmla="*/ 30 w 30"/>
              <a:gd name="T5" fmla="*/ 0 h 48"/>
              <a:gd name="T6" fmla="*/ 0 60000 65536"/>
              <a:gd name="T7" fmla="*/ 0 60000 65536"/>
              <a:gd name="T8" fmla="*/ 0 60000 65536"/>
              <a:gd name="T9" fmla="*/ 0 w 30"/>
              <a:gd name="T10" fmla="*/ 0 h 48"/>
              <a:gd name="T11" fmla="*/ 30 w 30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48">
                <a:moveTo>
                  <a:pt x="0" y="48"/>
                </a:moveTo>
                <a:lnTo>
                  <a:pt x="12" y="24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94" name="Freeform 34"/>
          <p:cNvSpPr>
            <a:spLocks/>
          </p:cNvSpPr>
          <p:nvPr/>
        </p:nvSpPr>
        <p:spPr bwMode="auto">
          <a:xfrm>
            <a:off x="2041525" y="4646613"/>
            <a:ext cx="47625" cy="38100"/>
          </a:xfrm>
          <a:custGeom>
            <a:avLst/>
            <a:gdLst>
              <a:gd name="T0" fmla="*/ 0 w 30"/>
              <a:gd name="T1" fmla="*/ 24 h 24"/>
              <a:gd name="T2" fmla="*/ 18 w 30"/>
              <a:gd name="T3" fmla="*/ 12 h 24"/>
              <a:gd name="T4" fmla="*/ 30 w 30"/>
              <a:gd name="T5" fmla="*/ 0 h 24"/>
              <a:gd name="T6" fmla="*/ 0 60000 65536"/>
              <a:gd name="T7" fmla="*/ 0 60000 65536"/>
              <a:gd name="T8" fmla="*/ 0 60000 65536"/>
              <a:gd name="T9" fmla="*/ 0 w 30"/>
              <a:gd name="T10" fmla="*/ 0 h 24"/>
              <a:gd name="T11" fmla="*/ 30 w 30"/>
              <a:gd name="T12" fmla="*/ 24 h 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24">
                <a:moveTo>
                  <a:pt x="0" y="24"/>
                </a:moveTo>
                <a:lnTo>
                  <a:pt x="18" y="12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95" name="Line 35"/>
          <p:cNvSpPr>
            <a:spLocks noChangeShapeType="1"/>
          </p:cNvSpPr>
          <p:nvPr/>
        </p:nvSpPr>
        <p:spPr bwMode="auto">
          <a:xfrm flipV="1">
            <a:off x="2089150" y="4598988"/>
            <a:ext cx="38100" cy="47625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96" name="Freeform 36"/>
          <p:cNvSpPr>
            <a:spLocks/>
          </p:cNvSpPr>
          <p:nvPr/>
        </p:nvSpPr>
        <p:spPr bwMode="auto">
          <a:xfrm>
            <a:off x="2127250" y="4541838"/>
            <a:ext cx="47625" cy="57150"/>
          </a:xfrm>
          <a:custGeom>
            <a:avLst/>
            <a:gdLst>
              <a:gd name="T0" fmla="*/ 0 w 30"/>
              <a:gd name="T1" fmla="*/ 36 h 36"/>
              <a:gd name="T2" fmla="*/ 12 w 30"/>
              <a:gd name="T3" fmla="*/ 18 h 36"/>
              <a:gd name="T4" fmla="*/ 24 w 30"/>
              <a:gd name="T5" fmla="*/ 6 h 36"/>
              <a:gd name="T6" fmla="*/ 30 w 30"/>
              <a:gd name="T7" fmla="*/ 0 h 36"/>
              <a:gd name="T8" fmla="*/ 0 60000 65536"/>
              <a:gd name="T9" fmla="*/ 0 60000 65536"/>
              <a:gd name="T10" fmla="*/ 0 60000 65536"/>
              <a:gd name="T11" fmla="*/ 0 60000 65536"/>
              <a:gd name="T12" fmla="*/ 0 w 30"/>
              <a:gd name="T13" fmla="*/ 0 h 36"/>
              <a:gd name="T14" fmla="*/ 30 w 30"/>
              <a:gd name="T15" fmla="*/ 36 h 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" h="36">
                <a:moveTo>
                  <a:pt x="0" y="36"/>
                </a:moveTo>
                <a:lnTo>
                  <a:pt x="12" y="18"/>
                </a:lnTo>
                <a:lnTo>
                  <a:pt x="24" y="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97" name="Freeform 37"/>
          <p:cNvSpPr>
            <a:spLocks/>
          </p:cNvSpPr>
          <p:nvPr/>
        </p:nvSpPr>
        <p:spPr bwMode="auto">
          <a:xfrm>
            <a:off x="2174875" y="4541838"/>
            <a:ext cx="47625" cy="1587"/>
          </a:xfrm>
          <a:custGeom>
            <a:avLst/>
            <a:gdLst>
              <a:gd name="T0" fmla="*/ 0 w 30"/>
              <a:gd name="T1" fmla="*/ 0 h 1587"/>
              <a:gd name="T2" fmla="*/ 12 w 30"/>
              <a:gd name="T3" fmla="*/ 0 h 1587"/>
              <a:gd name="T4" fmla="*/ 30 w 30"/>
              <a:gd name="T5" fmla="*/ 0 h 1587"/>
              <a:gd name="T6" fmla="*/ 0 60000 65536"/>
              <a:gd name="T7" fmla="*/ 0 60000 65536"/>
              <a:gd name="T8" fmla="*/ 0 60000 65536"/>
              <a:gd name="T9" fmla="*/ 0 w 30"/>
              <a:gd name="T10" fmla="*/ 0 h 1587"/>
              <a:gd name="T11" fmla="*/ 30 w 30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1587">
                <a:moveTo>
                  <a:pt x="0" y="0"/>
                </a:moveTo>
                <a:lnTo>
                  <a:pt x="12" y="0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98" name="Freeform 38"/>
          <p:cNvSpPr>
            <a:spLocks/>
          </p:cNvSpPr>
          <p:nvPr/>
        </p:nvSpPr>
        <p:spPr bwMode="auto">
          <a:xfrm>
            <a:off x="2222500" y="4541838"/>
            <a:ext cx="47625" cy="9525"/>
          </a:xfrm>
          <a:custGeom>
            <a:avLst/>
            <a:gdLst>
              <a:gd name="T0" fmla="*/ 0 w 30"/>
              <a:gd name="T1" fmla="*/ 0 h 6"/>
              <a:gd name="T2" fmla="*/ 12 w 30"/>
              <a:gd name="T3" fmla="*/ 6 h 6"/>
              <a:gd name="T4" fmla="*/ 24 w 30"/>
              <a:gd name="T5" fmla="*/ 6 h 6"/>
              <a:gd name="T6" fmla="*/ 30 w 30"/>
              <a:gd name="T7" fmla="*/ 6 h 6"/>
              <a:gd name="T8" fmla="*/ 0 60000 65536"/>
              <a:gd name="T9" fmla="*/ 0 60000 65536"/>
              <a:gd name="T10" fmla="*/ 0 60000 65536"/>
              <a:gd name="T11" fmla="*/ 0 60000 65536"/>
              <a:gd name="T12" fmla="*/ 0 w 30"/>
              <a:gd name="T13" fmla="*/ 0 h 6"/>
              <a:gd name="T14" fmla="*/ 30 w 30"/>
              <a:gd name="T15" fmla="*/ 6 h 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" h="6">
                <a:moveTo>
                  <a:pt x="0" y="0"/>
                </a:moveTo>
                <a:lnTo>
                  <a:pt x="12" y="6"/>
                </a:lnTo>
                <a:lnTo>
                  <a:pt x="24" y="6"/>
                </a:lnTo>
                <a:lnTo>
                  <a:pt x="30" y="6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99" name="Freeform 39"/>
          <p:cNvSpPr>
            <a:spLocks/>
          </p:cNvSpPr>
          <p:nvPr/>
        </p:nvSpPr>
        <p:spPr bwMode="auto">
          <a:xfrm>
            <a:off x="2270125" y="4475163"/>
            <a:ext cx="47625" cy="76200"/>
          </a:xfrm>
          <a:custGeom>
            <a:avLst/>
            <a:gdLst>
              <a:gd name="T0" fmla="*/ 0 w 30"/>
              <a:gd name="T1" fmla="*/ 48 h 48"/>
              <a:gd name="T2" fmla="*/ 6 w 30"/>
              <a:gd name="T3" fmla="*/ 42 h 48"/>
              <a:gd name="T4" fmla="*/ 12 w 30"/>
              <a:gd name="T5" fmla="*/ 24 h 48"/>
              <a:gd name="T6" fmla="*/ 24 w 30"/>
              <a:gd name="T7" fmla="*/ 12 h 48"/>
              <a:gd name="T8" fmla="*/ 30 w 30"/>
              <a:gd name="T9" fmla="*/ 0 h 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"/>
              <a:gd name="T16" fmla="*/ 0 h 48"/>
              <a:gd name="T17" fmla="*/ 30 w 30"/>
              <a:gd name="T18" fmla="*/ 48 h 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" h="48">
                <a:moveTo>
                  <a:pt x="0" y="48"/>
                </a:moveTo>
                <a:lnTo>
                  <a:pt x="6" y="42"/>
                </a:lnTo>
                <a:lnTo>
                  <a:pt x="12" y="24"/>
                </a:lnTo>
                <a:lnTo>
                  <a:pt x="24" y="12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00" name="Freeform 40"/>
          <p:cNvSpPr>
            <a:spLocks/>
          </p:cNvSpPr>
          <p:nvPr/>
        </p:nvSpPr>
        <p:spPr bwMode="auto">
          <a:xfrm>
            <a:off x="2317750" y="4437063"/>
            <a:ext cx="47625" cy="38100"/>
          </a:xfrm>
          <a:custGeom>
            <a:avLst/>
            <a:gdLst>
              <a:gd name="T0" fmla="*/ 0 w 30"/>
              <a:gd name="T1" fmla="*/ 24 h 24"/>
              <a:gd name="T2" fmla="*/ 18 w 30"/>
              <a:gd name="T3" fmla="*/ 12 h 24"/>
              <a:gd name="T4" fmla="*/ 30 w 30"/>
              <a:gd name="T5" fmla="*/ 0 h 24"/>
              <a:gd name="T6" fmla="*/ 0 60000 65536"/>
              <a:gd name="T7" fmla="*/ 0 60000 65536"/>
              <a:gd name="T8" fmla="*/ 0 60000 65536"/>
              <a:gd name="T9" fmla="*/ 0 w 30"/>
              <a:gd name="T10" fmla="*/ 0 h 24"/>
              <a:gd name="T11" fmla="*/ 30 w 30"/>
              <a:gd name="T12" fmla="*/ 24 h 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24">
                <a:moveTo>
                  <a:pt x="0" y="24"/>
                </a:moveTo>
                <a:lnTo>
                  <a:pt x="18" y="12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01" name="Freeform 41"/>
          <p:cNvSpPr>
            <a:spLocks/>
          </p:cNvSpPr>
          <p:nvPr/>
        </p:nvSpPr>
        <p:spPr bwMode="auto">
          <a:xfrm>
            <a:off x="2365375" y="4418013"/>
            <a:ext cx="38100" cy="19050"/>
          </a:xfrm>
          <a:custGeom>
            <a:avLst/>
            <a:gdLst>
              <a:gd name="T0" fmla="*/ 0 w 24"/>
              <a:gd name="T1" fmla="*/ 12 h 12"/>
              <a:gd name="T2" fmla="*/ 12 w 24"/>
              <a:gd name="T3" fmla="*/ 6 h 12"/>
              <a:gd name="T4" fmla="*/ 18 w 24"/>
              <a:gd name="T5" fmla="*/ 6 h 12"/>
              <a:gd name="T6" fmla="*/ 24 w 24"/>
              <a:gd name="T7" fmla="*/ 0 h 12"/>
              <a:gd name="T8" fmla="*/ 0 60000 65536"/>
              <a:gd name="T9" fmla="*/ 0 60000 65536"/>
              <a:gd name="T10" fmla="*/ 0 60000 65536"/>
              <a:gd name="T11" fmla="*/ 0 60000 65536"/>
              <a:gd name="T12" fmla="*/ 0 w 24"/>
              <a:gd name="T13" fmla="*/ 0 h 12"/>
              <a:gd name="T14" fmla="*/ 24 w 24"/>
              <a:gd name="T15" fmla="*/ 12 h 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" h="12">
                <a:moveTo>
                  <a:pt x="0" y="12"/>
                </a:moveTo>
                <a:lnTo>
                  <a:pt x="12" y="6"/>
                </a:lnTo>
                <a:lnTo>
                  <a:pt x="18" y="6"/>
                </a:lnTo>
                <a:lnTo>
                  <a:pt x="24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02" name="Freeform 42"/>
          <p:cNvSpPr>
            <a:spLocks/>
          </p:cNvSpPr>
          <p:nvPr/>
        </p:nvSpPr>
        <p:spPr bwMode="auto">
          <a:xfrm>
            <a:off x="2403475" y="4341813"/>
            <a:ext cx="47625" cy="76200"/>
          </a:xfrm>
          <a:custGeom>
            <a:avLst/>
            <a:gdLst>
              <a:gd name="T0" fmla="*/ 0 w 30"/>
              <a:gd name="T1" fmla="*/ 48 h 48"/>
              <a:gd name="T2" fmla="*/ 6 w 30"/>
              <a:gd name="T3" fmla="*/ 36 h 48"/>
              <a:gd name="T4" fmla="*/ 12 w 30"/>
              <a:gd name="T5" fmla="*/ 24 h 48"/>
              <a:gd name="T6" fmla="*/ 24 w 30"/>
              <a:gd name="T7" fmla="*/ 6 h 48"/>
              <a:gd name="T8" fmla="*/ 30 w 30"/>
              <a:gd name="T9" fmla="*/ 0 h 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"/>
              <a:gd name="T16" fmla="*/ 0 h 48"/>
              <a:gd name="T17" fmla="*/ 30 w 30"/>
              <a:gd name="T18" fmla="*/ 48 h 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" h="48">
                <a:moveTo>
                  <a:pt x="0" y="48"/>
                </a:moveTo>
                <a:lnTo>
                  <a:pt x="6" y="36"/>
                </a:lnTo>
                <a:lnTo>
                  <a:pt x="12" y="24"/>
                </a:lnTo>
                <a:lnTo>
                  <a:pt x="24" y="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03" name="Freeform 43"/>
          <p:cNvSpPr>
            <a:spLocks/>
          </p:cNvSpPr>
          <p:nvPr/>
        </p:nvSpPr>
        <p:spPr bwMode="auto">
          <a:xfrm>
            <a:off x="2451100" y="4341813"/>
            <a:ext cx="47625" cy="19050"/>
          </a:xfrm>
          <a:custGeom>
            <a:avLst/>
            <a:gdLst>
              <a:gd name="T0" fmla="*/ 0 w 30"/>
              <a:gd name="T1" fmla="*/ 0 h 12"/>
              <a:gd name="T2" fmla="*/ 6 w 30"/>
              <a:gd name="T3" fmla="*/ 0 h 12"/>
              <a:gd name="T4" fmla="*/ 12 w 30"/>
              <a:gd name="T5" fmla="*/ 0 h 12"/>
              <a:gd name="T6" fmla="*/ 30 w 30"/>
              <a:gd name="T7" fmla="*/ 12 h 12"/>
              <a:gd name="T8" fmla="*/ 0 60000 65536"/>
              <a:gd name="T9" fmla="*/ 0 60000 65536"/>
              <a:gd name="T10" fmla="*/ 0 60000 65536"/>
              <a:gd name="T11" fmla="*/ 0 60000 65536"/>
              <a:gd name="T12" fmla="*/ 0 w 30"/>
              <a:gd name="T13" fmla="*/ 0 h 12"/>
              <a:gd name="T14" fmla="*/ 30 w 30"/>
              <a:gd name="T15" fmla="*/ 12 h 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" h="12">
                <a:moveTo>
                  <a:pt x="0" y="0"/>
                </a:moveTo>
                <a:lnTo>
                  <a:pt x="6" y="0"/>
                </a:lnTo>
                <a:lnTo>
                  <a:pt x="12" y="0"/>
                </a:lnTo>
                <a:lnTo>
                  <a:pt x="30" y="12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04" name="Freeform 44"/>
          <p:cNvSpPr>
            <a:spLocks/>
          </p:cNvSpPr>
          <p:nvPr/>
        </p:nvSpPr>
        <p:spPr bwMode="auto">
          <a:xfrm>
            <a:off x="2498725" y="4360863"/>
            <a:ext cx="47625" cy="38100"/>
          </a:xfrm>
          <a:custGeom>
            <a:avLst/>
            <a:gdLst>
              <a:gd name="T0" fmla="*/ 0 w 30"/>
              <a:gd name="T1" fmla="*/ 0 h 24"/>
              <a:gd name="T2" fmla="*/ 12 w 30"/>
              <a:gd name="T3" fmla="*/ 12 h 24"/>
              <a:gd name="T4" fmla="*/ 30 w 30"/>
              <a:gd name="T5" fmla="*/ 24 h 24"/>
              <a:gd name="T6" fmla="*/ 0 60000 65536"/>
              <a:gd name="T7" fmla="*/ 0 60000 65536"/>
              <a:gd name="T8" fmla="*/ 0 60000 65536"/>
              <a:gd name="T9" fmla="*/ 0 w 30"/>
              <a:gd name="T10" fmla="*/ 0 h 24"/>
              <a:gd name="T11" fmla="*/ 30 w 30"/>
              <a:gd name="T12" fmla="*/ 24 h 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24">
                <a:moveTo>
                  <a:pt x="0" y="0"/>
                </a:moveTo>
                <a:lnTo>
                  <a:pt x="12" y="12"/>
                </a:lnTo>
                <a:lnTo>
                  <a:pt x="30" y="24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05" name="Freeform 45"/>
          <p:cNvSpPr>
            <a:spLocks/>
          </p:cNvSpPr>
          <p:nvPr/>
        </p:nvSpPr>
        <p:spPr bwMode="auto">
          <a:xfrm>
            <a:off x="2546350" y="4398963"/>
            <a:ext cx="47625" cy="9525"/>
          </a:xfrm>
          <a:custGeom>
            <a:avLst/>
            <a:gdLst>
              <a:gd name="T0" fmla="*/ 0 w 30"/>
              <a:gd name="T1" fmla="*/ 0 h 6"/>
              <a:gd name="T2" fmla="*/ 12 w 30"/>
              <a:gd name="T3" fmla="*/ 6 h 6"/>
              <a:gd name="T4" fmla="*/ 30 w 30"/>
              <a:gd name="T5" fmla="*/ 6 h 6"/>
              <a:gd name="T6" fmla="*/ 0 60000 65536"/>
              <a:gd name="T7" fmla="*/ 0 60000 65536"/>
              <a:gd name="T8" fmla="*/ 0 60000 65536"/>
              <a:gd name="T9" fmla="*/ 0 w 30"/>
              <a:gd name="T10" fmla="*/ 0 h 6"/>
              <a:gd name="T11" fmla="*/ 30 w 30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6">
                <a:moveTo>
                  <a:pt x="0" y="0"/>
                </a:moveTo>
                <a:lnTo>
                  <a:pt x="12" y="6"/>
                </a:lnTo>
                <a:lnTo>
                  <a:pt x="30" y="6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06" name="Freeform 46"/>
          <p:cNvSpPr>
            <a:spLocks/>
          </p:cNvSpPr>
          <p:nvPr/>
        </p:nvSpPr>
        <p:spPr bwMode="auto">
          <a:xfrm>
            <a:off x="2593975" y="4408488"/>
            <a:ext cx="47625" cy="9525"/>
          </a:xfrm>
          <a:custGeom>
            <a:avLst/>
            <a:gdLst>
              <a:gd name="T0" fmla="*/ 0 w 30"/>
              <a:gd name="T1" fmla="*/ 0 h 6"/>
              <a:gd name="T2" fmla="*/ 18 w 30"/>
              <a:gd name="T3" fmla="*/ 6 h 6"/>
              <a:gd name="T4" fmla="*/ 30 w 30"/>
              <a:gd name="T5" fmla="*/ 6 h 6"/>
              <a:gd name="T6" fmla="*/ 0 60000 65536"/>
              <a:gd name="T7" fmla="*/ 0 60000 65536"/>
              <a:gd name="T8" fmla="*/ 0 60000 65536"/>
              <a:gd name="T9" fmla="*/ 0 w 30"/>
              <a:gd name="T10" fmla="*/ 0 h 6"/>
              <a:gd name="T11" fmla="*/ 30 w 30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6">
                <a:moveTo>
                  <a:pt x="0" y="0"/>
                </a:moveTo>
                <a:lnTo>
                  <a:pt x="18" y="6"/>
                </a:lnTo>
                <a:lnTo>
                  <a:pt x="30" y="6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07" name="Freeform 47"/>
          <p:cNvSpPr>
            <a:spLocks/>
          </p:cNvSpPr>
          <p:nvPr/>
        </p:nvSpPr>
        <p:spPr bwMode="auto">
          <a:xfrm>
            <a:off x="2641600" y="4370388"/>
            <a:ext cx="38100" cy="47625"/>
          </a:xfrm>
          <a:custGeom>
            <a:avLst/>
            <a:gdLst>
              <a:gd name="T0" fmla="*/ 0 w 24"/>
              <a:gd name="T1" fmla="*/ 30 h 30"/>
              <a:gd name="T2" fmla="*/ 6 w 24"/>
              <a:gd name="T3" fmla="*/ 24 h 30"/>
              <a:gd name="T4" fmla="*/ 12 w 24"/>
              <a:gd name="T5" fmla="*/ 18 h 30"/>
              <a:gd name="T6" fmla="*/ 24 w 24"/>
              <a:gd name="T7" fmla="*/ 0 h 30"/>
              <a:gd name="T8" fmla="*/ 0 60000 65536"/>
              <a:gd name="T9" fmla="*/ 0 60000 65536"/>
              <a:gd name="T10" fmla="*/ 0 60000 65536"/>
              <a:gd name="T11" fmla="*/ 0 60000 65536"/>
              <a:gd name="T12" fmla="*/ 0 w 24"/>
              <a:gd name="T13" fmla="*/ 0 h 30"/>
              <a:gd name="T14" fmla="*/ 24 w 24"/>
              <a:gd name="T15" fmla="*/ 30 h 3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" h="30">
                <a:moveTo>
                  <a:pt x="0" y="30"/>
                </a:moveTo>
                <a:lnTo>
                  <a:pt x="6" y="24"/>
                </a:lnTo>
                <a:lnTo>
                  <a:pt x="12" y="18"/>
                </a:lnTo>
                <a:lnTo>
                  <a:pt x="24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08" name="Line 48"/>
          <p:cNvSpPr>
            <a:spLocks noChangeShapeType="1"/>
          </p:cNvSpPr>
          <p:nvPr/>
        </p:nvSpPr>
        <p:spPr bwMode="auto">
          <a:xfrm flipV="1">
            <a:off x="2679700" y="4322763"/>
            <a:ext cx="47625" cy="47625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09" name="Line 49"/>
          <p:cNvSpPr>
            <a:spLocks noChangeShapeType="1"/>
          </p:cNvSpPr>
          <p:nvPr/>
        </p:nvSpPr>
        <p:spPr bwMode="auto">
          <a:xfrm flipV="1">
            <a:off x="2727325" y="4284663"/>
            <a:ext cx="47625" cy="381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10" name="Freeform 50"/>
          <p:cNvSpPr>
            <a:spLocks/>
          </p:cNvSpPr>
          <p:nvPr/>
        </p:nvSpPr>
        <p:spPr bwMode="auto">
          <a:xfrm>
            <a:off x="2774950" y="4246563"/>
            <a:ext cx="46038" cy="38100"/>
          </a:xfrm>
          <a:custGeom>
            <a:avLst/>
            <a:gdLst>
              <a:gd name="T0" fmla="*/ 0 w 29"/>
              <a:gd name="T1" fmla="*/ 24 h 24"/>
              <a:gd name="T2" fmla="*/ 11 w 29"/>
              <a:gd name="T3" fmla="*/ 12 h 24"/>
              <a:gd name="T4" fmla="*/ 29 w 29"/>
              <a:gd name="T5" fmla="*/ 0 h 24"/>
              <a:gd name="T6" fmla="*/ 0 60000 65536"/>
              <a:gd name="T7" fmla="*/ 0 60000 65536"/>
              <a:gd name="T8" fmla="*/ 0 60000 65536"/>
              <a:gd name="T9" fmla="*/ 0 w 29"/>
              <a:gd name="T10" fmla="*/ 0 h 24"/>
              <a:gd name="T11" fmla="*/ 29 w 29"/>
              <a:gd name="T12" fmla="*/ 24 h 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9" h="24">
                <a:moveTo>
                  <a:pt x="0" y="24"/>
                </a:moveTo>
                <a:lnTo>
                  <a:pt x="11" y="12"/>
                </a:lnTo>
                <a:lnTo>
                  <a:pt x="29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11" name="Freeform 51"/>
          <p:cNvSpPr>
            <a:spLocks/>
          </p:cNvSpPr>
          <p:nvPr/>
        </p:nvSpPr>
        <p:spPr bwMode="auto">
          <a:xfrm>
            <a:off x="2820988" y="4189413"/>
            <a:ext cx="47625" cy="57150"/>
          </a:xfrm>
          <a:custGeom>
            <a:avLst/>
            <a:gdLst>
              <a:gd name="T0" fmla="*/ 0 w 30"/>
              <a:gd name="T1" fmla="*/ 36 h 36"/>
              <a:gd name="T2" fmla="*/ 12 w 30"/>
              <a:gd name="T3" fmla="*/ 18 h 36"/>
              <a:gd name="T4" fmla="*/ 30 w 30"/>
              <a:gd name="T5" fmla="*/ 0 h 36"/>
              <a:gd name="T6" fmla="*/ 0 60000 65536"/>
              <a:gd name="T7" fmla="*/ 0 60000 65536"/>
              <a:gd name="T8" fmla="*/ 0 60000 65536"/>
              <a:gd name="T9" fmla="*/ 0 w 30"/>
              <a:gd name="T10" fmla="*/ 0 h 36"/>
              <a:gd name="T11" fmla="*/ 30 w 30"/>
              <a:gd name="T12" fmla="*/ 36 h 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36">
                <a:moveTo>
                  <a:pt x="0" y="36"/>
                </a:moveTo>
                <a:lnTo>
                  <a:pt x="12" y="18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12" name="Freeform 52"/>
          <p:cNvSpPr>
            <a:spLocks/>
          </p:cNvSpPr>
          <p:nvPr/>
        </p:nvSpPr>
        <p:spPr bwMode="auto">
          <a:xfrm>
            <a:off x="2868613" y="4160838"/>
            <a:ext cx="47625" cy="28575"/>
          </a:xfrm>
          <a:custGeom>
            <a:avLst/>
            <a:gdLst>
              <a:gd name="T0" fmla="*/ 0 w 30"/>
              <a:gd name="T1" fmla="*/ 18 h 18"/>
              <a:gd name="T2" fmla="*/ 18 w 30"/>
              <a:gd name="T3" fmla="*/ 6 h 18"/>
              <a:gd name="T4" fmla="*/ 30 w 30"/>
              <a:gd name="T5" fmla="*/ 0 h 18"/>
              <a:gd name="T6" fmla="*/ 0 60000 65536"/>
              <a:gd name="T7" fmla="*/ 0 60000 65536"/>
              <a:gd name="T8" fmla="*/ 0 60000 65536"/>
              <a:gd name="T9" fmla="*/ 0 w 30"/>
              <a:gd name="T10" fmla="*/ 0 h 18"/>
              <a:gd name="T11" fmla="*/ 30 w 30"/>
              <a:gd name="T12" fmla="*/ 18 h 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18">
                <a:moveTo>
                  <a:pt x="0" y="18"/>
                </a:moveTo>
                <a:lnTo>
                  <a:pt x="18" y="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13" name="Freeform 53"/>
          <p:cNvSpPr>
            <a:spLocks/>
          </p:cNvSpPr>
          <p:nvPr/>
        </p:nvSpPr>
        <p:spPr bwMode="auto">
          <a:xfrm>
            <a:off x="2916238" y="4141788"/>
            <a:ext cx="38100" cy="19050"/>
          </a:xfrm>
          <a:custGeom>
            <a:avLst/>
            <a:gdLst>
              <a:gd name="T0" fmla="*/ 0 w 24"/>
              <a:gd name="T1" fmla="*/ 12 h 12"/>
              <a:gd name="T2" fmla="*/ 12 w 24"/>
              <a:gd name="T3" fmla="*/ 6 h 12"/>
              <a:gd name="T4" fmla="*/ 24 w 24"/>
              <a:gd name="T5" fmla="*/ 0 h 12"/>
              <a:gd name="T6" fmla="*/ 0 60000 65536"/>
              <a:gd name="T7" fmla="*/ 0 60000 65536"/>
              <a:gd name="T8" fmla="*/ 0 60000 65536"/>
              <a:gd name="T9" fmla="*/ 0 w 24"/>
              <a:gd name="T10" fmla="*/ 0 h 12"/>
              <a:gd name="T11" fmla="*/ 24 w 24"/>
              <a:gd name="T12" fmla="*/ 12 h 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" h="12">
                <a:moveTo>
                  <a:pt x="0" y="12"/>
                </a:moveTo>
                <a:lnTo>
                  <a:pt x="12" y="6"/>
                </a:lnTo>
                <a:lnTo>
                  <a:pt x="24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14" name="Freeform 54"/>
          <p:cNvSpPr>
            <a:spLocks/>
          </p:cNvSpPr>
          <p:nvPr/>
        </p:nvSpPr>
        <p:spPr bwMode="auto">
          <a:xfrm>
            <a:off x="2954338" y="4105275"/>
            <a:ext cx="47625" cy="36513"/>
          </a:xfrm>
          <a:custGeom>
            <a:avLst/>
            <a:gdLst>
              <a:gd name="T0" fmla="*/ 0 w 30"/>
              <a:gd name="T1" fmla="*/ 23 h 23"/>
              <a:gd name="T2" fmla="*/ 12 w 30"/>
              <a:gd name="T3" fmla="*/ 11 h 23"/>
              <a:gd name="T4" fmla="*/ 24 w 30"/>
              <a:gd name="T5" fmla="*/ 0 h 23"/>
              <a:gd name="T6" fmla="*/ 30 w 30"/>
              <a:gd name="T7" fmla="*/ 0 h 23"/>
              <a:gd name="T8" fmla="*/ 0 60000 65536"/>
              <a:gd name="T9" fmla="*/ 0 60000 65536"/>
              <a:gd name="T10" fmla="*/ 0 60000 65536"/>
              <a:gd name="T11" fmla="*/ 0 60000 65536"/>
              <a:gd name="T12" fmla="*/ 0 w 30"/>
              <a:gd name="T13" fmla="*/ 0 h 23"/>
              <a:gd name="T14" fmla="*/ 30 w 30"/>
              <a:gd name="T15" fmla="*/ 23 h 2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" h="23">
                <a:moveTo>
                  <a:pt x="0" y="23"/>
                </a:moveTo>
                <a:lnTo>
                  <a:pt x="12" y="11"/>
                </a:lnTo>
                <a:lnTo>
                  <a:pt x="24" y="0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15" name="Freeform 55"/>
          <p:cNvSpPr>
            <a:spLocks/>
          </p:cNvSpPr>
          <p:nvPr/>
        </p:nvSpPr>
        <p:spPr bwMode="auto">
          <a:xfrm>
            <a:off x="3001963" y="4105275"/>
            <a:ext cx="47625" cy="36513"/>
          </a:xfrm>
          <a:custGeom>
            <a:avLst/>
            <a:gdLst>
              <a:gd name="T0" fmla="*/ 0 w 30"/>
              <a:gd name="T1" fmla="*/ 0 h 23"/>
              <a:gd name="T2" fmla="*/ 6 w 30"/>
              <a:gd name="T3" fmla="*/ 6 h 23"/>
              <a:gd name="T4" fmla="*/ 12 w 30"/>
              <a:gd name="T5" fmla="*/ 11 h 23"/>
              <a:gd name="T6" fmla="*/ 24 w 30"/>
              <a:gd name="T7" fmla="*/ 17 h 23"/>
              <a:gd name="T8" fmla="*/ 30 w 30"/>
              <a:gd name="T9" fmla="*/ 23 h 2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"/>
              <a:gd name="T16" fmla="*/ 0 h 23"/>
              <a:gd name="T17" fmla="*/ 30 w 30"/>
              <a:gd name="T18" fmla="*/ 23 h 2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" h="23">
                <a:moveTo>
                  <a:pt x="0" y="0"/>
                </a:moveTo>
                <a:lnTo>
                  <a:pt x="6" y="6"/>
                </a:lnTo>
                <a:lnTo>
                  <a:pt x="12" y="11"/>
                </a:lnTo>
                <a:lnTo>
                  <a:pt x="24" y="17"/>
                </a:lnTo>
                <a:lnTo>
                  <a:pt x="30" y="23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16" name="Freeform 56"/>
          <p:cNvSpPr>
            <a:spLocks/>
          </p:cNvSpPr>
          <p:nvPr/>
        </p:nvSpPr>
        <p:spPr bwMode="auto">
          <a:xfrm>
            <a:off x="3049588" y="4132263"/>
            <a:ext cx="47625" cy="9525"/>
          </a:xfrm>
          <a:custGeom>
            <a:avLst/>
            <a:gdLst>
              <a:gd name="T0" fmla="*/ 0 w 30"/>
              <a:gd name="T1" fmla="*/ 6 h 6"/>
              <a:gd name="T2" fmla="*/ 12 w 30"/>
              <a:gd name="T3" fmla="*/ 6 h 6"/>
              <a:gd name="T4" fmla="*/ 30 w 30"/>
              <a:gd name="T5" fmla="*/ 0 h 6"/>
              <a:gd name="T6" fmla="*/ 0 60000 65536"/>
              <a:gd name="T7" fmla="*/ 0 60000 65536"/>
              <a:gd name="T8" fmla="*/ 0 60000 65536"/>
              <a:gd name="T9" fmla="*/ 0 w 30"/>
              <a:gd name="T10" fmla="*/ 0 h 6"/>
              <a:gd name="T11" fmla="*/ 30 w 30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6">
                <a:moveTo>
                  <a:pt x="0" y="6"/>
                </a:moveTo>
                <a:lnTo>
                  <a:pt x="12" y="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17" name="Freeform 57"/>
          <p:cNvSpPr>
            <a:spLocks/>
          </p:cNvSpPr>
          <p:nvPr/>
        </p:nvSpPr>
        <p:spPr bwMode="auto">
          <a:xfrm>
            <a:off x="3097213" y="4105275"/>
            <a:ext cx="47625" cy="26988"/>
          </a:xfrm>
          <a:custGeom>
            <a:avLst/>
            <a:gdLst>
              <a:gd name="T0" fmla="*/ 0 w 30"/>
              <a:gd name="T1" fmla="*/ 17 h 17"/>
              <a:gd name="T2" fmla="*/ 12 w 30"/>
              <a:gd name="T3" fmla="*/ 11 h 17"/>
              <a:gd name="T4" fmla="*/ 30 w 30"/>
              <a:gd name="T5" fmla="*/ 0 h 17"/>
              <a:gd name="T6" fmla="*/ 0 60000 65536"/>
              <a:gd name="T7" fmla="*/ 0 60000 65536"/>
              <a:gd name="T8" fmla="*/ 0 60000 65536"/>
              <a:gd name="T9" fmla="*/ 0 w 30"/>
              <a:gd name="T10" fmla="*/ 0 h 17"/>
              <a:gd name="T11" fmla="*/ 30 w 30"/>
              <a:gd name="T12" fmla="*/ 17 h 1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17">
                <a:moveTo>
                  <a:pt x="0" y="17"/>
                </a:moveTo>
                <a:lnTo>
                  <a:pt x="12" y="11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18" name="Line 58"/>
          <p:cNvSpPr>
            <a:spLocks noChangeShapeType="1"/>
          </p:cNvSpPr>
          <p:nvPr/>
        </p:nvSpPr>
        <p:spPr bwMode="auto">
          <a:xfrm flipV="1">
            <a:off x="3144838" y="4067175"/>
            <a:ext cx="47625" cy="381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19" name="Line 59"/>
          <p:cNvSpPr>
            <a:spLocks noChangeShapeType="1"/>
          </p:cNvSpPr>
          <p:nvPr/>
        </p:nvSpPr>
        <p:spPr bwMode="auto">
          <a:xfrm flipV="1">
            <a:off x="3192463" y="4019550"/>
            <a:ext cx="38100" cy="47625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20" name="Rectangle 60"/>
          <p:cNvSpPr>
            <a:spLocks noChangeArrowheads="1"/>
          </p:cNvSpPr>
          <p:nvPr/>
        </p:nvSpPr>
        <p:spPr bwMode="auto">
          <a:xfrm>
            <a:off x="823913" y="5616575"/>
            <a:ext cx="109537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700" b="1">
                <a:solidFill>
                  <a:srgbClr val="000000"/>
                </a:solidFill>
              </a:rPr>
              <a:t>0</a:t>
            </a:r>
            <a:endParaRPr lang="en-US" sz="2000"/>
          </a:p>
        </p:txBody>
      </p:sp>
      <p:sp>
        <p:nvSpPr>
          <p:cNvPr id="399421" name="Rectangle 61"/>
          <p:cNvSpPr>
            <a:spLocks noChangeArrowheads="1"/>
          </p:cNvSpPr>
          <p:nvPr/>
        </p:nvSpPr>
        <p:spPr bwMode="auto">
          <a:xfrm>
            <a:off x="823913" y="3552825"/>
            <a:ext cx="109537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700" b="1">
                <a:solidFill>
                  <a:srgbClr val="000000"/>
                </a:solidFill>
              </a:rPr>
              <a:t>8</a:t>
            </a:r>
            <a:endParaRPr lang="en-US" sz="2000"/>
          </a:p>
        </p:txBody>
      </p:sp>
      <p:sp>
        <p:nvSpPr>
          <p:cNvPr id="399422" name="Rectangle 62"/>
          <p:cNvSpPr>
            <a:spLocks noChangeArrowheads="1"/>
          </p:cNvSpPr>
          <p:nvPr/>
        </p:nvSpPr>
        <p:spPr bwMode="auto">
          <a:xfrm>
            <a:off x="700088" y="1479550"/>
            <a:ext cx="219075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700" b="1">
                <a:solidFill>
                  <a:srgbClr val="000000"/>
                </a:solidFill>
              </a:rPr>
              <a:t>16</a:t>
            </a:r>
            <a:endParaRPr lang="en-US" sz="2000"/>
          </a:p>
        </p:txBody>
      </p:sp>
      <p:sp>
        <p:nvSpPr>
          <p:cNvPr id="399423" name="Rectangle 63"/>
          <p:cNvSpPr>
            <a:spLocks noChangeArrowheads="1"/>
          </p:cNvSpPr>
          <p:nvPr/>
        </p:nvSpPr>
        <p:spPr bwMode="auto">
          <a:xfrm>
            <a:off x="871538" y="5930900"/>
            <a:ext cx="43815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700" b="1">
                <a:solidFill>
                  <a:srgbClr val="000000"/>
                </a:solidFill>
              </a:rPr>
              <a:t>1950</a:t>
            </a:r>
            <a:endParaRPr lang="en-US" sz="2000"/>
          </a:p>
        </p:txBody>
      </p:sp>
      <p:sp>
        <p:nvSpPr>
          <p:cNvPr id="399424" name="Rectangle 64"/>
          <p:cNvSpPr>
            <a:spLocks noChangeArrowheads="1"/>
          </p:cNvSpPr>
          <p:nvPr/>
        </p:nvSpPr>
        <p:spPr bwMode="auto">
          <a:xfrm>
            <a:off x="3173413" y="5930900"/>
            <a:ext cx="43815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700" b="1">
                <a:solidFill>
                  <a:srgbClr val="000000"/>
                </a:solidFill>
              </a:rPr>
              <a:t>2000</a:t>
            </a:r>
            <a:endParaRPr lang="en-US" sz="2000"/>
          </a:p>
        </p:txBody>
      </p:sp>
      <p:sp>
        <p:nvSpPr>
          <p:cNvPr id="399425" name="Rectangle 65"/>
          <p:cNvSpPr>
            <a:spLocks noChangeArrowheads="1"/>
          </p:cNvSpPr>
          <p:nvPr/>
        </p:nvSpPr>
        <p:spPr bwMode="auto">
          <a:xfrm>
            <a:off x="5476875" y="5930900"/>
            <a:ext cx="43815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700" b="1">
                <a:solidFill>
                  <a:srgbClr val="000000"/>
                </a:solidFill>
              </a:rPr>
              <a:t>2050</a:t>
            </a:r>
            <a:endParaRPr lang="en-US" sz="2000"/>
          </a:p>
        </p:txBody>
      </p:sp>
      <p:sp>
        <p:nvSpPr>
          <p:cNvPr id="399426" name="Rectangle 66"/>
          <p:cNvSpPr>
            <a:spLocks noChangeArrowheads="1"/>
          </p:cNvSpPr>
          <p:nvPr/>
        </p:nvSpPr>
        <p:spPr bwMode="auto">
          <a:xfrm>
            <a:off x="7769225" y="5930900"/>
            <a:ext cx="43815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700" b="1">
                <a:solidFill>
                  <a:srgbClr val="000000"/>
                </a:solidFill>
              </a:rPr>
              <a:t>2100</a:t>
            </a:r>
            <a:endParaRPr lang="en-US" sz="2000"/>
          </a:p>
        </p:txBody>
      </p:sp>
      <p:sp>
        <p:nvSpPr>
          <p:cNvPr id="399427" name="Freeform 67"/>
          <p:cNvSpPr>
            <a:spLocks/>
          </p:cNvSpPr>
          <p:nvPr/>
        </p:nvSpPr>
        <p:spPr bwMode="auto">
          <a:xfrm>
            <a:off x="1128713" y="3694113"/>
            <a:ext cx="2476500" cy="1611312"/>
          </a:xfrm>
          <a:custGeom>
            <a:avLst/>
            <a:gdLst>
              <a:gd name="T0" fmla="*/ 35 w 1560"/>
              <a:gd name="T1" fmla="*/ 999 h 1015"/>
              <a:gd name="T2" fmla="*/ 86 w 1560"/>
              <a:gd name="T3" fmla="*/ 993 h 1015"/>
              <a:gd name="T4" fmla="*/ 138 w 1560"/>
              <a:gd name="T5" fmla="*/ 951 h 1015"/>
              <a:gd name="T6" fmla="*/ 165 w 1560"/>
              <a:gd name="T7" fmla="*/ 934 h 1015"/>
              <a:gd name="T8" fmla="*/ 210 w 1560"/>
              <a:gd name="T9" fmla="*/ 915 h 1015"/>
              <a:gd name="T10" fmla="*/ 249 w 1560"/>
              <a:gd name="T11" fmla="*/ 895 h 1015"/>
              <a:gd name="T12" fmla="*/ 278 w 1560"/>
              <a:gd name="T13" fmla="*/ 868 h 1015"/>
              <a:gd name="T14" fmla="*/ 312 w 1560"/>
              <a:gd name="T15" fmla="*/ 864 h 1015"/>
              <a:gd name="T16" fmla="*/ 345 w 1560"/>
              <a:gd name="T17" fmla="*/ 847 h 1015"/>
              <a:gd name="T18" fmla="*/ 404 w 1560"/>
              <a:gd name="T19" fmla="*/ 793 h 1015"/>
              <a:gd name="T20" fmla="*/ 452 w 1560"/>
              <a:gd name="T21" fmla="*/ 751 h 1015"/>
              <a:gd name="T22" fmla="*/ 516 w 1560"/>
              <a:gd name="T23" fmla="*/ 703 h 1015"/>
              <a:gd name="T24" fmla="*/ 557 w 1560"/>
              <a:gd name="T25" fmla="*/ 646 h 1015"/>
              <a:gd name="T26" fmla="*/ 609 w 1560"/>
              <a:gd name="T27" fmla="*/ 598 h 1015"/>
              <a:gd name="T28" fmla="*/ 651 w 1560"/>
              <a:gd name="T29" fmla="*/ 538 h 1015"/>
              <a:gd name="T30" fmla="*/ 689 w 1560"/>
              <a:gd name="T31" fmla="*/ 534 h 1015"/>
              <a:gd name="T32" fmla="*/ 729 w 1560"/>
              <a:gd name="T33" fmla="*/ 520 h 1015"/>
              <a:gd name="T34" fmla="*/ 774 w 1560"/>
              <a:gd name="T35" fmla="*/ 474 h 1015"/>
              <a:gd name="T36" fmla="*/ 815 w 1560"/>
              <a:gd name="T37" fmla="*/ 430 h 1015"/>
              <a:gd name="T38" fmla="*/ 837 w 1560"/>
              <a:gd name="T39" fmla="*/ 406 h 1015"/>
              <a:gd name="T40" fmla="*/ 876 w 1560"/>
              <a:gd name="T41" fmla="*/ 430 h 1015"/>
              <a:gd name="T42" fmla="*/ 915 w 1560"/>
              <a:gd name="T43" fmla="*/ 448 h 1015"/>
              <a:gd name="T44" fmla="*/ 954 w 1560"/>
              <a:gd name="T45" fmla="*/ 451 h 1015"/>
              <a:gd name="T46" fmla="*/ 984 w 1560"/>
              <a:gd name="T47" fmla="*/ 418 h 1015"/>
              <a:gd name="T48" fmla="*/ 1011 w 1560"/>
              <a:gd name="T49" fmla="*/ 393 h 1015"/>
              <a:gd name="T50" fmla="*/ 1047 w 1560"/>
              <a:gd name="T51" fmla="*/ 360 h 1015"/>
              <a:gd name="T52" fmla="*/ 1085 w 1560"/>
              <a:gd name="T53" fmla="*/ 322 h 1015"/>
              <a:gd name="T54" fmla="*/ 1134 w 1560"/>
              <a:gd name="T55" fmla="*/ 289 h 1015"/>
              <a:gd name="T56" fmla="*/ 1164 w 1560"/>
              <a:gd name="T57" fmla="*/ 268 h 1015"/>
              <a:gd name="T58" fmla="*/ 1190 w 1560"/>
              <a:gd name="T59" fmla="*/ 267 h 1015"/>
              <a:gd name="T60" fmla="*/ 1238 w 1560"/>
              <a:gd name="T61" fmla="*/ 277 h 1015"/>
              <a:gd name="T62" fmla="*/ 1283 w 1560"/>
              <a:gd name="T63" fmla="*/ 249 h 1015"/>
              <a:gd name="T64" fmla="*/ 1313 w 1560"/>
              <a:gd name="T65" fmla="*/ 220 h 1015"/>
              <a:gd name="T66" fmla="*/ 1335 w 1560"/>
              <a:gd name="T67" fmla="*/ 189 h 1015"/>
              <a:gd name="T68" fmla="*/ 1359 w 1560"/>
              <a:gd name="T69" fmla="*/ 174 h 1015"/>
              <a:gd name="T70" fmla="*/ 1392 w 1560"/>
              <a:gd name="T71" fmla="*/ 181 h 1015"/>
              <a:gd name="T72" fmla="*/ 1427 w 1560"/>
              <a:gd name="T73" fmla="*/ 168 h 1015"/>
              <a:gd name="T74" fmla="*/ 1455 w 1560"/>
              <a:gd name="T75" fmla="*/ 144 h 1015"/>
              <a:gd name="T76" fmla="*/ 1490 w 1560"/>
              <a:gd name="T77" fmla="*/ 126 h 1015"/>
              <a:gd name="T78" fmla="*/ 1520 w 1560"/>
              <a:gd name="T79" fmla="*/ 76 h 1015"/>
              <a:gd name="T80" fmla="*/ 1545 w 1560"/>
              <a:gd name="T81" fmla="*/ 27 h 1015"/>
              <a:gd name="T82" fmla="*/ 1560 w 1560"/>
              <a:gd name="T83" fmla="*/ 0 h 101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560"/>
              <a:gd name="T127" fmla="*/ 0 h 1015"/>
              <a:gd name="T128" fmla="*/ 1560 w 1560"/>
              <a:gd name="T129" fmla="*/ 1015 h 1015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560" h="1015">
                <a:moveTo>
                  <a:pt x="0" y="1015"/>
                </a:moveTo>
                <a:cubicBezTo>
                  <a:pt x="12" y="1009"/>
                  <a:pt x="24" y="1003"/>
                  <a:pt x="35" y="999"/>
                </a:cubicBezTo>
                <a:cubicBezTo>
                  <a:pt x="46" y="995"/>
                  <a:pt x="58" y="991"/>
                  <a:pt x="66" y="990"/>
                </a:cubicBezTo>
                <a:cubicBezTo>
                  <a:pt x="74" y="989"/>
                  <a:pt x="79" y="993"/>
                  <a:pt x="86" y="993"/>
                </a:cubicBezTo>
                <a:cubicBezTo>
                  <a:pt x="93" y="993"/>
                  <a:pt x="98" y="997"/>
                  <a:pt x="107" y="990"/>
                </a:cubicBezTo>
                <a:cubicBezTo>
                  <a:pt x="116" y="983"/>
                  <a:pt x="131" y="959"/>
                  <a:pt x="138" y="951"/>
                </a:cubicBezTo>
                <a:cubicBezTo>
                  <a:pt x="145" y="943"/>
                  <a:pt x="146" y="945"/>
                  <a:pt x="150" y="942"/>
                </a:cubicBezTo>
                <a:cubicBezTo>
                  <a:pt x="154" y="939"/>
                  <a:pt x="160" y="938"/>
                  <a:pt x="165" y="934"/>
                </a:cubicBezTo>
                <a:cubicBezTo>
                  <a:pt x="170" y="930"/>
                  <a:pt x="173" y="922"/>
                  <a:pt x="180" y="919"/>
                </a:cubicBezTo>
                <a:cubicBezTo>
                  <a:pt x="187" y="916"/>
                  <a:pt x="201" y="917"/>
                  <a:pt x="210" y="915"/>
                </a:cubicBezTo>
                <a:cubicBezTo>
                  <a:pt x="219" y="913"/>
                  <a:pt x="227" y="910"/>
                  <a:pt x="233" y="907"/>
                </a:cubicBezTo>
                <a:cubicBezTo>
                  <a:pt x="239" y="904"/>
                  <a:pt x="244" y="899"/>
                  <a:pt x="249" y="895"/>
                </a:cubicBezTo>
                <a:cubicBezTo>
                  <a:pt x="254" y="891"/>
                  <a:pt x="258" y="889"/>
                  <a:pt x="263" y="885"/>
                </a:cubicBezTo>
                <a:cubicBezTo>
                  <a:pt x="268" y="881"/>
                  <a:pt x="273" y="871"/>
                  <a:pt x="278" y="868"/>
                </a:cubicBezTo>
                <a:cubicBezTo>
                  <a:pt x="283" y="865"/>
                  <a:pt x="288" y="868"/>
                  <a:pt x="294" y="867"/>
                </a:cubicBezTo>
                <a:cubicBezTo>
                  <a:pt x="300" y="866"/>
                  <a:pt x="307" y="865"/>
                  <a:pt x="312" y="864"/>
                </a:cubicBezTo>
                <a:cubicBezTo>
                  <a:pt x="317" y="863"/>
                  <a:pt x="322" y="861"/>
                  <a:pt x="327" y="858"/>
                </a:cubicBezTo>
                <a:cubicBezTo>
                  <a:pt x="332" y="855"/>
                  <a:pt x="339" y="851"/>
                  <a:pt x="345" y="847"/>
                </a:cubicBezTo>
                <a:cubicBezTo>
                  <a:pt x="351" y="843"/>
                  <a:pt x="356" y="840"/>
                  <a:pt x="366" y="831"/>
                </a:cubicBezTo>
                <a:cubicBezTo>
                  <a:pt x="376" y="822"/>
                  <a:pt x="394" y="802"/>
                  <a:pt x="404" y="793"/>
                </a:cubicBezTo>
                <a:cubicBezTo>
                  <a:pt x="414" y="784"/>
                  <a:pt x="418" y="785"/>
                  <a:pt x="426" y="778"/>
                </a:cubicBezTo>
                <a:cubicBezTo>
                  <a:pt x="434" y="771"/>
                  <a:pt x="443" y="758"/>
                  <a:pt x="452" y="751"/>
                </a:cubicBezTo>
                <a:cubicBezTo>
                  <a:pt x="461" y="744"/>
                  <a:pt x="471" y="743"/>
                  <a:pt x="482" y="735"/>
                </a:cubicBezTo>
                <a:cubicBezTo>
                  <a:pt x="493" y="727"/>
                  <a:pt x="506" y="713"/>
                  <a:pt x="516" y="703"/>
                </a:cubicBezTo>
                <a:cubicBezTo>
                  <a:pt x="526" y="693"/>
                  <a:pt x="536" y="685"/>
                  <a:pt x="543" y="675"/>
                </a:cubicBezTo>
                <a:cubicBezTo>
                  <a:pt x="550" y="665"/>
                  <a:pt x="550" y="656"/>
                  <a:pt x="557" y="646"/>
                </a:cubicBezTo>
                <a:cubicBezTo>
                  <a:pt x="564" y="636"/>
                  <a:pt x="578" y="624"/>
                  <a:pt x="587" y="616"/>
                </a:cubicBezTo>
                <a:cubicBezTo>
                  <a:pt x="596" y="608"/>
                  <a:pt x="602" y="606"/>
                  <a:pt x="609" y="598"/>
                </a:cubicBezTo>
                <a:cubicBezTo>
                  <a:pt x="616" y="590"/>
                  <a:pt x="622" y="578"/>
                  <a:pt x="629" y="568"/>
                </a:cubicBezTo>
                <a:cubicBezTo>
                  <a:pt x="636" y="558"/>
                  <a:pt x="645" y="544"/>
                  <a:pt x="651" y="538"/>
                </a:cubicBezTo>
                <a:cubicBezTo>
                  <a:pt x="657" y="532"/>
                  <a:pt x="662" y="535"/>
                  <a:pt x="668" y="534"/>
                </a:cubicBezTo>
                <a:cubicBezTo>
                  <a:pt x="674" y="533"/>
                  <a:pt x="681" y="533"/>
                  <a:pt x="689" y="534"/>
                </a:cubicBezTo>
                <a:cubicBezTo>
                  <a:pt x="697" y="535"/>
                  <a:pt x="710" y="542"/>
                  <a:pt x="717" y="540"/>
                </a:cubicBezTo>
                <a:cubicBezTo>
                  <a:pt x="724" y="538"/>
                  <a:pt x="724" y="527"/>
                  <a:pt x="729" y="520"/>
                </a:cubicBezTo>
                <a:cubicBezTo>
                  <a:pt x="734" y="513"/>
                  <a:pt x="740" y="504"/>
                  <a:pt x="747" y="496"/>
                </a:cubicBezTo>
                <a:cubicBezTo>
                  <a:pt x="754" y="488"/>
                  <a:pt x="766" y="480"/>
                  <a:pt x="774" y="474"/>
                </a:cubicBezTo>
                <a:cubicBezTo>
                  <a:pt x="782" y="468"/>
                  <a:pt x="790" y="466"/>
                  <a:pt x="797" y="459"/>
                </a:cubicBezTo>
                <a:cubicBezTo>
                  <a:pt x="804" y="452"/>
                  <a:pt x="811" y="437"/>
                  <a:pt x="815" y="430"/>
                </a:cubicBezTo>
                <a:cubicBezTo>
                  <a:pt x="819" y="423"/>
                  <a:pt x="820" y="422"/>
                  <a:pt x="824" y="418"/>
                </a:cubicBezTo>
                <a:cubicBezTo>
                  <a:pt x="828" y="414"/>
                  <a:pt x="832" y="407"/>
                  <a:pt x="837" y="406"/>
                </a:cubicBezTo>
                <a:cubicBezTo>
                  <a:pt x="842" y="405"/>
                  <a:pt x="849" y="408"/>
                  <a:pt x="855" y="412"/>
                </a:cubicBezTo>
                <a:cubicBezTo>
                  <a:pt x="861" y="416"/>
                  <a:pt x="869" y="425"/>
                  <a:pt x="876" y="430"/>
                </a:cubicBezTo>
                <a:cubicBezTo>
                  <a:pt x="883" y="435"/>
                  <a:pt x="890" y="442"/>
                  <a:pt x="896" y="445"/>
                </a:cubicBezTo>
                <a:cubicBezTo>
                  <a:pt x="902" y="448"/>
                  <a:pt x="908" y="447"/>
                  <a:pt x="915" y="448"/>
                </a:cubicBezTo>
                <a:cubicBezTo>
                  <a:pt x="922" y="449"/>
                  <a:pt x="933" y="453"/>
                  <a:pt x="939" y="453"/>
                </a:cubicBezTo>
                <a:cubicBezTo>
                  <a:pt x="945" y="453"/>
                  <a:pt x="949" y="454"/>
                  <a:pt x="954" y="451"/>
                </a:cubicBezTo>
                <a:cubicBezTo>
                  <a:pt x="959" y="448"/>
                  <a:pt x="966" y="441"/>
                  <a:pt x="971" y="435"/>
                </a:cubicBezTo>
                <a:cubicBezTo>
                  <a:pt x="976" y="429"/>
                  <a:pt x="980" y="423"/>
                  <a:pt x="984" y="418"/>
                </a:cubicBezTo>
                <a:cubicBezTo>
                  <a:pt x="988" y="413"/>
                  <a:pt x="989" y="410"/>
                  <a:pt x="993" y="406"/>
                </a:cubicBezTo>
                <a:cubicBezTo>
                  <a:pt x="997" y="402"/>
                  <a:pt x="1006" y="397"/>
                  <a:pt x="1011" y="393"/>
                </a:cubicBezTo>
                <a:cubicBezTo>
                  <a:pt x="1016" y="389"/>
                  <a:pt x="1020" y="384"/>
                  <a:pt x="1026" y="379"/>
                </a:cubicBezTo>
                <a:cubicBezTo>
                  <a:pt x="1032" y="374"/>
                  <a:pt x="1040" y="365"/>
                  <a:pt x="1047" y="360"/>
                </a:cubicBezTo>
                <a:cubicBezTo>
                  <a:pt x="1054" y="355"/>
                  <a:pt x="1061" y="352"/>
                  <a:pt x="1067" y="346"/>
                </a:cubicBezTo>
                <a:cubicBezTo>
                  <a:pt x="1073" y="340"/>
                  <a:pt x="1079" y="329"/>
                  <a:pt x="1085" y="322"/>
                </a:cubicBezTo>
                <a:cubicBezTo>
                  <a:pt x="1091" y="315"/>
                  <a:pt x="1098" y="308"/>
                  <a:pt x="1106" y="303"/>
                </a:cubicBezTo>
                <a:cubicBezTo>
                  <a:pt x="1114" y="298"/>
                  <a:pt x="1126" y="293"/>
                  <a:pt x="1134" y="289"/>
                </a:cubicBezTo>
                <a:cubicBezTo>
                  <a:pt x="1142" y="285"/>
                  <a:pt x="1149" y="282"/>
                  <a:pt x="1154" y="279"/>
                </a:cubicBezTo>
                <a:cubicBezTo>
                  <a:pt x="1159" y="276"/>
                  <a:pt x="1161" y="271"/>
                  <a:pt x="1164" y="268"/>
                </a:cubicBezTo>
                <a:cubicBezTo>
                  <a:pt x="1167" y="265"/>
                  <a:pt x="1169" y="261"/>
                  <a:pt x="1173" y="261"/>
                </a:cubicBezTo>
                <a:cubicBezTo>
                  <a:pt x="1177" y="261"/>
                  <a:pt x="1184" y="264"/>
                  <a:pt x="1190" y="267"/>
                </a:cubicBezTo>
                <a:cubicBezTo>
                  <a:pt x="1196" y="270"/>
                  <a:pt x="1204" y="277"/>
                  <a:pt x="1212" y="279"/>
                </a:cubicBezTo>
                <a:cubicBezTo>
                  <a:pt x="1220" y="281"/>
                  <a:pt x="1229" y="280"/>
                  <a:pt x="1238" y="277"/>
                </a:cubicBezTo>
                <a:cubicBezTo>
                  <a:pt x="1247" y="274"/>
                  <a:pt x="1258" y="264"/>
                  <a:pt x="1265" y="259"/>
                </a:cubicBezTo>
                <a:cubicBezTo>
                  <a:pt x="1272" y="254"/>
                  <a:pt x="1278" y="253"/>
                  <a:pt x="1283" y="249"/>
                </a:cubicBezTo>
                <a:cubicBezTo>
                  <a:pt x="1288" y="245"/>
                  <a:pt x="1291" y="243"/>
                  <a:pt x="1296" y="238"/>
                </a:cubicBezTo>
                <a:cubicBezTo>
                  <a:pt x="1301" y="233"/>
                  <a:pt x="1309" y="226"/>
                  <a:pt x="1313" y="220"/>
                </a:cubicBezTo>
                <a:cubicBezTo>
                  <a:pt x="1317" y="214"/>
                  <a:pt x="1319" y="209"/>
                  <a:pt x="1323" y="204"/>
                </a:cubicBezTo>
                <a:cubicBezTo>
                  <a:pt x="1327" y="199"/>
                  <a:pt x="1331" y="193"/>
                  <a:pt x="1335" y="189"/>
                </a:cubicBezTo>
                <a:cubicBezTo>
                  <a:pt x="1339" y="185"/>
                  <a:pt x="1345" y="183"/>
                  <a:pt x="1349" y="180"/>
                </a:cubicBezTo>
                <a:cubicBezTo>
                  <a:pt x="1353" y="177"/>
                  <a:pt x="1355" y="174"/>
                  <a:pt x="1359" y="174"/>
                </a:cubicBezTo>
                <a:cubicBezTo>
                  <a:pt x="1363" y="174"/>
                  <a:pt x="1371" y="177"/>
                  <a:pt x="1376" y="178"/>
                </a:cubicBezTo>
                <a:cubicBezTo>
                  <a:pt x="1381" y="179"/>
                  <a:pt x="1386" y="181"/>
                  <a:pt x="1392" y="181"/>
                </a:cubicBezTo>
                <a:cubicBezTo>
                  <a:pt x="1398" y="181"/>
                  <a:pt x="1407" y="182"/>
                  <a:pt x="1413" y="180"/>
                </a:cubicBezTo>
                <a:cubicBezTo>
                  <a:pt x="1419" y="178"/>
                  <a:pt x="1423" y="172"/>
                  <a:pt x="1427" y="168"/>
                </a:cubicBezTo>
                <a:cubicBezTo>
                  <a:pt x="1431" y="164"/>
                  <a:pt x="1434" y="158"/>
                  <a:pt x="1439" y="154"/>
                </a:cubicBezTo>
                <a:cubicBezTo>
                  <a:pt x="1444" y="150"/>
                  <a:pt x="1450" y="147"/>
                  <a:pt x="1455" y="144"/>
                </a:cubicBezTo>
                <a:cubicBezTo>
                  <a:pt x="1460" y="141"/>
                  <a:pt x="1464" y="138"/>
                  <a:pt x="1470" y="135"/>
                </a:cubicBezTo>
                <a:cubicBezTo>
                  <a:pt x="1476" y="132"/>
                  <a:pt x="1484" y="132"/>
                  <a:pt x="1490" y="126"/>
                </a:cubicBezTo>
                <a:cubicBezTo>
                  <a:pt x="1496" y="120"/>
                  <a:pt x="1503" y="108"/>
                  <a:pt x="1508" y="100"/>
                </a:cubicBezTo>
                <a:cubicBezTo>
                  <a:pt x="1513" y="92"/>
                  <a:pt x="1516" y="84"/>
                  <a:pt x="1520" y="76"/>
                </a:cubicBezTo>
                <a:cubicBezTo>
                  <a:pt x="1524" y="68"/>
                  <a:pt x="1528" y="62"/>
                  <a:pt x="1532" y="54"/>
                </a:cubicBezTo>
                <a:cubicBezTo>
                  <a:pt x="1536" y="46"/>
                  <a:pt x="1542" y="34"/>
                  <a:pt x="1545" y="27"/>
                </a:cubicBezTo>
                <a:cubicBezTo>
                  <a:pt x="1548" y="20"/>
                  <a:pt x="1549" y="17"/>
                  <a:pt x="1551" y="13"/>
                </a:cubicBezTo>
                <a:cubicBezTo>
                  <a:pt x="1553" y="9"/>
                  <a:pt x="1558" y="3"/>
                  <a:pt x="1560" y="0"/>
                </a:cubicBezTo>
              </a:path>
            </a:pathLst>
          </a:custGeom>
          <a:noFill/>
          <a:ln w="57150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28" name="Line 68"/>
          <p:cNvSpPr>
            <a:spLocks noChangeShapeType="1"/>
          </p:cNvSpPr>
          <p:nvPr/>
        </p:nvSpPr>
        <p:spPr bwMode="auto">
          <a:xfrm flipV="1">
            <a:off x="3725863" y="3644900"/>
            <a:ext cx="0" cy="2082800"/>
          </a:xfrm>
          <a:prstGeom prst="line">
            <a:avLst/>
          </a:prstGeom>
          <a:noFill/>
          <a:ln w="38100">
            <a:solidFill>
              <a:srgbClr val="FFFF66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29" name="Line 69"/>
          <p:cNvSpPr>
            <a:spLocks noChangeShapeType="1"/>
          </p:cNvSpPr>
          <p:nvPr/>
        </p:nvSpPr>
        <p:spPr bwMode="auto">
          <a:xfrm>
            <a:off x="1119188" y="5740400"/>
            <a:ext cx="7362825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430" name="Line 70"/>
          <p:cNvSpPr>
            <a:spLocks noChangeShapeType="1"/>
          </p:cNvSpPr>
          <p:nvPr/>
        </p:nvSpPr>
        <p:spPr bwMode="auto">
          <a:xfrm>
            <a:off x="1119188" y="1196975"/>
            <a:ext cx="1587" cy="45434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31" name="Text Box 71"/>
          <p:cNvSpPr txBox="1">
            <a:spLocks noChangeArrowheads="1"/>
          </p:cNvSpPr>
          <p:nvPr/>
        </p:nvSpPr>
        <p:spPr bwMode="auto">
          <a:xfrm>
            <a:off x="3133725" y="176213"/>
            <a:ext cx="2266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000" b="1"/>
              <a:t>Historical Emissions</a:t>
            </a:r>
          </a:p>
        </p:txBody>
      </p:sp>
      <p:sp>
        <p:nvSpPr>
          <p:cNvPr id="399432" name="Line 72"/>
          <p:cNvSpPr>
            <a:spLocks noChangeShapeType="1"/>
          </p:cNvSpPr>
          <p:nvPr/>
        </p:nvSpPr>
        <p:spPr bwMode="auto">
          <a:xfrm flipV="1">
            <a:off x="3606800" y="3632200"/>
            <a:ext cx="114300" cy="76200"/>
          </a:xfrm>
          <a:prstGeom prst="line">
            <a:avLst/>
          </a:prstGeom>
          <a:noFill/>
          <a:ln w="57150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Text Box 3"/>
          <p:cNvSpPr txBox="1">
            <a:spLocks noChangeArrowheads="1"/>
          </p:cNvSpPr>
          <p:nvPr/>
        </p:nvSpPr>
        <p:spPr bwMode="auto">
          <a:xfrm>
            <a:off x="419100" y="4711700"/>
            <a:ext cx="48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/>
              <a:t>1.6</a:t>
            </a:r>
          </a:p>
        </p:txBody>
      </p:sp>
      <p:sp>
        <p:nvSpPr>
          <p:cNvPr id="401411" name="Rectangle 4"/>
          <p:cNvSpPr>
            <a:spLocks noChangeArrowheads="1"/>
          </p:cNvSpPr>
          <p:nvPr/>
        </p:nvSpPr>
        <p:spPr bwMode="auto">
          <a:xfrm>
            <a:off x="1119188" y="5305425"/>
            <a:ext cx="2705100" cy="438150"/>
          </a:xfrm>
          <a:prstGeom prst="rect">
            <a:avLst/>
          </a:prstGeom>
          <a:solidFill>
            <a:srgbClr val="66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1412" name="Rectangle 5"/>
          <p:cNvSpPr>
            <a:spLocks noChangeAspect="1" noChangeArrowheads="1"/>
          </p:cNvSpPr>
          <p:nvPr/>
        </p:nvSpPr>
        <p:spPr bwMode="auto">
          <a:xfrm>
            <a:off x="3736975" y="3638550"/>
            <a:ext cx="2303463" cy="2089150"/>
          </a:xfrm>
          <a:prstGeom prst="rect">
            <a:avLst/>
          </a:prstGeom>
          <a:solidFill>
            <a:srgbClr val="66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1413" name="Freeform 6"/>
          <p:cNvSpPr>
            <a:spLocks noChangeAspect="1"/>
          </p:cNvSpPr>
          <p:nvPr/>
        </p:nvSpPr>
        <p:spPr bwMode="auto">
          <a:xfrm>
            <a:off x="1123950" y="3648075"/>
            <a:ext cx="2627313" cy="1676400"/>
          </a:xfrm>
          <a:custGeom>
            <a:avLst/>
            <a:gdLst>
              <a:gd name="T0" fmla="*/ 246 w 1655"/>
              <a:gd name="T1" fmla="*/ 942 h 1056"/>
              <a:gd name="T2" fmla="*/ 294 w 1655"/>
              <a:gd name="T3" fmla="*/ 900 h 1056"/>
              <a:gd name="T4" fmla="*/ 324 w 1655"/>
              <a:gd name="T5" fmla="*/ 894 h 1056"/>
              <a:gd name="T6" fmla="*/ 384 w 1655"/>
              <a:gd name="T7" fmla="*/ 846 h 1056"/>
              <a:gd name="T8" fmla="*/ 471 w 1655"/>
              <a:gd name="T9" fmla="*/ 783 h 1056"/>
              <a:gd name="T10" fmla="*/ 515 w 1655"/>
              <a:gd name="T11" fmla="*/ 744 h 1056"/>
              <a:gd name="T12" fmla="*/ 555 w 1655"/>
              <a:gd name="T13" fmla="*/ 690 h 1056"/>
              <a:gd name="T14" fmla="*/ 615 w 1655"/>
              <a:gd name="T15" fmla="*/ 627 h 1056"/>
              <a:gd name="T16" fmla="*/ 648 w 1655"/>
              <a:gd name="T17" fmla="*/ 582 h 1056"/>
              <a:gd name="T18" fmla="*/ 669 w 1655"/>
              <a:gd name="T19" fmla="*/ 561 h 1056"/>
              <a:gd name="T20" fmla="*/ 690 w 1655"/>
              <a:gd name="T21" fmla="*/ 570 h 1056"/>
              <a:gd name="T22" fmla="*/ 714 w 1655"/>
              <a:gd name="T23" fmla="*/ 570 h 1056"/>
              <a:gd name="T24" fmla="*/ 757 w 1655"/>
              <a:gd name="T25" fmla="*/ 539 h 1056"/>
              <a:gd name="T26" fmla="*/ 771 w 1655"/>
              <a:gd name="T27" fmla="*/ 501 h 1056"/>
              <a:gd name="T28" fmla="*/ 822 w 1655"/>
              <a:gd name="T29" fmla="*/ 468 h 1056"/>
              <a:gd name="T30" fmla="*/ 843 w 1655"/>
              <a:gd name="T31" fmla="*/ 438 h 1056"/>
              <a:gd name="T32" fmla="*/ 884 w 1655"/>
              <a:gd name="T33" fmla="*/ 467 h 1056"/>
              <a:gd name="T34" fmla="*/ 927 w 1655"/>
              <a:gd name="T35" fmla="*/ 480 h 1056"/>
              <a:gd name="T36" fmla="*/ 966 w 1655"/>
              <a:gd name="T37" fmla="*/ 480 h 1056"/>
              <a:gd name="T38" fmla="*/ 1017 w 1655"/>
              <a:gd name="T39" fmla="*/ 429 h 1056"/>
              <a:gd name="T40" fmla="*/ 1068 w 1655"/>
              <a:gd name="T41" fmla="*/ 375 h 1056"/>
              <a:gd name="T42" fmla="*/ 1122 w 1655"/>
              <a:gd name="T43" fmla="*/ 330 h 1056"/>
              <a:gd name="T44" fmla="*/ 1176 w 1655"/>
              <a:gd name="T45" fmla="*/ 297 h 1056"/>
              <a:gd name="T46" fmla="*/ 1221 w 1655"/>
              <a:gd name="T47" fmla="*/ 312 h 1056"/>
              <a:gd name="T48" fmla="*/ 1311 w 1655"/>
              <a:gd name="T49" fmla="*/ 267 h 1056"/>
              <a:gd name="T50" fmla="*/ 1329 w 1655"/>
              <a:gd name="T51" fmla="*/ 219 h 1056"/>
              <a:gd name="T52" fmla="*/ 1356 w 1655"/>
              <a:gd name="T53" fmla="*/ 210 h 1056"/>
              <a:gd name="T54" fmla="*/ 1398 w 1655"/>
              <a:gd name="T55" fmla="*/ 213 h 1056"/>
              <a:gd name="T56" fmla="*/ 1449 w 1655"/>
              <a:gd name="T57" fmla="*/ 195 h 1056"/>
              <a:gd name="T58" fmla="*/ 1491 w 1655"/>
              <a:gd name="T59" fmla="*/ 153 h 1056"/>
              <a:gd name="T60" fmla="*/ 1527 w 1655"/>
              <a:gd name="T61" fmla="*/ 102 h 1056"/>
              <a:gd name="T62" fmla="*/ 1557 w 1655"/>
              <a:gd name="T63" fmla="*/ 42 h 1056"/>
              <a:gd name="T64" fmla="*/ 1650 w 1655"/>
              <a:gd name="T65" fmla="*/ 0 h 1056"/>
              <a:gd name="T66" fmla="*/ 1655 w 1655"/>
              <a:gd name="T67" fmla="*/ 167 h 1056"/>
              <a:gd name="T68" fmla="*/ 1653 w 1655"/>
              <a:gd name="T69" fmla="*/ 1056 h 1056"/>
              <a:gd name="T70" fmla="*/ 1302 w 1655"/>
              <a:gd name="T71" fmla="*/ 1056 h 1056"/>
              <a:gd name="T72" fmla="*/ 1068 w 1655"/>
              <a:gd name="T73" fmla="*/ 1056 h 1056"/>
              <a:gd name="T74" fmla="*/ 0 w 1655"/>
              <a:gd name="T75" fmla="*/ 1056 h 1056"/>
              <a:gd name="T76" fmla="*/ 57 w 1655"/>
              <a:gd name="T77" fmla="*/ 1023 h 1056"/>
              <a:gd name="T78" fmla="*/ 105 w 1655"/>
              <a:gd name="T79" fmla="*/ 1011 h 1056"/>
              <a:gd name="T80" fmla="*/ 141 w 1655"/>
              <a:gd name="T81" fmla="*/ 990 h 1056"/>
              <a:gd name="T82" fmla="*/ 195 w 1655"/>
              <a:gd name="T83" fmla="*/ 951 h 1056"/>
              <a:gd name="T84" fmla="*/ 246 w 1655"/>
              <a:gd name="T85" fmla="*/ 942 h 105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655"/>
              <a:gd name="T130" fmla="*/ 0 h 1056"/>
              <a:gd name="T131" fmla="*/ 1655 w 1655"/>
              <a:gd name="T132" fmla="*/ 1056 h 105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655" h="1056">
                <a:moveTo>
                  <a:pt x="246" y="942"/>
                </a:moveTo>
                <a:lnTo>
                  <a:pt x="294" y="900"/>
                </a:lnTo>
                <a:lnTo>
                  <a:pt x="324" y="894"/>
                </a:lnTo>
                <a:lnTo>
                  <a:pt x="384" y="846"/>
                </a:lnTo>
                <a:lnTo>
                  <a:pt x="471" y="783"/>
                </a:lnTo>
                <a:lnTo>
                  <a:pt x="515" y="744"/>
                </a:lnTo>
                <a:lnTo>
                  <a:pt x="555" y="690"/>
                </a:lnTo>
                <a:lnTo>
                  <a:pt x="615" y="627"/>
                </a:lnTo>
                <a:lnTo>
                  <a:pt x="648" y="582"/>
                </a:lnTo>
                <a:lnTo>
                  <a:pt x="669" y="561"/>
                </a:lnTo>
                <a:lnTo>
                  <a:pt x="690" y="570"/>
                </a:lnTo>
                <a:lnTo>
                  <a:pt x="714" y="570"/>
                </a:lnTo>
                <a:lnTo>
                  <a:pt x="757" y="539"/>
                </a:lnTo>
                <a:lnTo>
                  <a:pt x="771" y="501"/>
                </a:lnTo>
                <a:lnTo>
                  <a:pt x="822" y="468"/>
                </a:lnTo>
                <a:lnTo>
                  <a:pt x="843" y="438"/>
                </a:lnTo>
                <a:lnTo>
                  <a:pt x="884" y="467"/>
                </a:lnTo>
                <a:lnTo>
                  <a:pt x="927" y="480"/>
                </a:lnTo>
                <a:lnTo>
                  <a:pt x="966" y="480"/>
                </a:lnTo>
                <a:lnTo>
                  <a:pt x="1017" y="429"/>
                </a:lnTo>
                <a:lnTo>
                  <a:pt x="1068" y="375"/>
                </a:lnTo>
                <a:lnTo>
                  <a:pt x="1122" y="330"/>
                </a:lnTo>
                <a:lnTo>
                  <a:pt x="1176" y="297"/>
                </a:lnTo>
                <a:lnTo>
                  <a:pt x="1221" y="312"/>
                </a:lnTo>
                <a:lnTo>
                  <a:pt x="1311" y="267"/>
                </a:lnTo>
                <a:lnTo>
                  <a:pt x="1329" y="219"/>
                </a:lnTo>
                <a:lnTo>
                  <a:pt x="1356" y="210"/>
                </a:lnTo>
                <a:lnTo>
                  <a:pt x="1398" y="213"/>
                </a:lnTo>
                <a:lnTo>
                  <a:pt x="1449" y="195"/>
                </a:lnTo>
                <a:lnTo>
                  <a:pt x="1491" y="153"/>
                </a:lnTo>
                <a:lnTo>
                  <a:pt x="1527" y="102"/>
                </a:lnTo>
                <a:lnTo>
                  <a:pt x="1557" y="42"/>
                </a:lnTo>
                <a:lnTo>
                  <a:pt x="1650" y="0"/>
                </a:lnTo>
                <a:lnTo>
                  <a:pt x="1655" y="167"/>
                </a:lnTo>
                <a:lnTo>
                  <a:pt x="1653" y="1056"/>
                </a:lnTo>
                <a:lnTo>
                  <a:pt x="1302" y="1056"/>
                </a:lnTo>
                <a:lnTo>
                  <a:pt x="1068" y="1056"/>
                </a:lnTo>
                <a:lnTo>
                  <a:pt x="0" y="1056"/>
                </a:lnTo>
                <a:lnTo>
                  <a:pt x="57" y="1023"/>
                </a:lnTo>
                <a:lnTo>
                  <a:pt x="105" y="1011"/>
                </a:lnTo>
                <a:lnTo>
                  <a:pt x="141" y="990"/>
                </a:lnTo>
                <a:lnTo>
                  <a:pt x="195" y="951"/>
                </a:lnTo>
                <a:lnTo>
                  <a:pt x="246" y="942"/>
                </a:lnTo>
                <a:close/>
              </a:path>
            </a:pathLst>
          </a:custGeom>
          <a:solidFill>
            <a:srgbClr val="6699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14" name="Line 7"/>
          <p:cNvSpPr>
            <a:spLocks noChangeAspect="1" noChangeShapeType="1"/>
          </p:cNvSpPr>
          <p:nvPr/>
        </p:nvSpPr>
        <p:spPr bwMode="auto">
          <a:xfrm>
            <a:off x="2347913" y="3875088"/>
            <a:ext cx="327025" cy="255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1415" name="AutoShape 8"/>
          <p:cNvSpPr>
            <a:spLocks noChangeAspect="1" noChangeArrowheads="1"/>
          </p:cNvSpPr>
          <p:nvPr/>
        </p:nvSpPr>
        <p:spPr bwMode="auto">
          <a:xfrm flipH="1">
            <a:off x="3805238" y="1603375"/>
            <a:ext cx="2230437" cy="2017713"/>
          </a:xfrm>
          <a:prstGeom prst="rtTriangle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US"/>
          </a:p>
        </p:txBody>
      </p:sp>
      <p:sp>
        <p:nvSpPr>
          <p:cNvPr id="401416" name="Line 9"/>
          <p:cNvSpPr>
            <a:spLocks noChangeAspect="1" noChangeShapeType="1"/>
          </p:cNvSpPr>
          <p:nvPr/>
        </p:nvSpPr>
        <p:spPr bwMode="auto">
          <a:xfrm>
            <a:off x="3762375" y="3652838"/>
            <a:ext cx="2276475" cy="0"/>
          </a:xfrm>
          <a:prstGeom prst="line">
            <a:avLst/>
          </a:prstGeom>
          <a:noFill/>
          <a:ln w="57150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17" name="Line 10"/>
          <p:cNvSpPr>
            <a:spLocks noChangeAspect="1" noChangeShapeType="1"/>
          </p:cNvSpPr>
          <p:nvPr/>
        </p:nvSpPr>
        <p:spPr bwMode="auto">
          <a:xfrm>
            <a:off x="6019800" y="3648075"/>
            <a:ext cx="1003300" cy="576263"/>
          </a:xfrm>
          <a:prstGeom prst="line">
            <a:avLst/>
          </a:prstGeom>
          <a:noFill/>
          <a:ln w="57150">
            <a:solidFill>
              <a:srgbClr val="FF99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1418" name="Text Box 11"/>
          <p:cNvSpPr txBox="1">
            <a:spLocks noChangeAspect="1" noChangeArrowheads="1"/>
          </p:cNvSpPr>
          <p:nvPr/>
        </p:nvSpPr>
        <p:spPr bwMode="auto">
          <a:xfrm>
            <a:off x="6589713" y="3057525"/>
            <a:ext cx="13731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400" b="1"/>
              <a:t>Interim Goal</a:t>
            </a:r>
          </a:p>
        </p:txBody>
      </p:sp>
      <p:sp>
        <p:nvSpPr>
          <p:cNvPr id="401419" name="Line 12"/>
          <p:cNvSpPr>
            <a:spLocks noChangeAspect="1" noChangeShapeType="1"/>
          </p:cNvSpPr>
          <p:nvPr/>
        </p:nvSpPr>
        <p:spPr bwMode="auto">
          <a:xfrm flipH="1">
            <a:off x="6215063" y="3254375"/>
            <a:ext cx="384175" cy="217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1420" name="Text Box 13"/>
          <p:cNvSpPr txBox="1">
            <a:spLocks noChangeAspect="1" noChangeArrowheads="1"/>
          </p:cNvSpPr>
          <p:nvPr/>
        </p:nvSpPr>
        <p:spPr bwMode="auto">
          <a:xfrm>
            <a:off x="1201738" y="1316038"/>
            <a:ext cx="197485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/>
              <a:t>Billions of Tons  Carbon Emitted per Year</a:t>
            </a:r>
          </a:p>
        </p:txBody>
      </p:sp>
      <p:sp>
        <p:nvSpPr>
          <p:cNvPr id="401421" name="Rectangle 14"/>
          <p:cNvSpPr>
            <a:spLocks noChangeAspect="1" noChangeArrowheads="1"/>
          </p:cNvSpPr>
          <p:nvPr/>
        </p:nvSpPr>
        <p:spPr bwMode="auto">
          <a:xfrm rot="-2547904">
            <a:off x="3322638" y="1471613"/>
            <a:ext cx="4598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/>
              <a:t>Current path = “ramp</a:t>
            </a:r>
            <a:r>
              <a:rPr lang="en-US" b="1"/>
              <a:t>”</a:t>
            </a:r>
          </a:p>
        </p:txBody>
      </p:sp>
      <p:sp>
        <p:nvSpPr>
          <p:cNvPr id="401422" name="Rectangle 15"/>
          <p:cNvSpPr>
            <a:spLocks noChangeAspect="1" noChangeArrowheads="1"/>
          </p:cNvSpPr>
          <p:nvPr/>
        </p:nvSpPr>
        <p:spPr bwMode="auto">
          <a:xfrm>
            <a:off x="1085850" y="3495675"/>
            <a:ext cx="157162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600" b="1"/>
              <a:t>Historical</a:t>
            </a:r>
          </a:p>
          <a:p>
            <a:pPr algn="ctr" eaLnBrk="1" hangingPunct="1"/>
            <a:r>
              <a:rPr lang="en-US" sz="1600" b="1"/>
              <a:t> emissions</a:t>
            </a:r>
          </a:p>
        </p:txBody>
      </p:sp>
      <p:sp>
        <p:nvSpPr>
          <p:cNvPr id="401423" name="Text Box 16"/>
          <p:cNvSpPr txBox="1">
            <a:spLocks noChangeAspect="1" noChangeArrowheads="1"/>
          </p:cNvSpPr>
          <p:nvPr/>
        </p:nvSpPr>
        <p:spPr bwMode="auto">
          <a:xfrm>
            <a:off x="3932238" y="3698875"/>
            <a:ext cx="16779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600" b="1">
                <a:solidFill>
                  <a:schemeClr val="bg1"/>
                </a:solidFill>
              </a:rPr>
              <a:t>Flat path</a:t>
            </a:r>
          </a:p>
        </p:txBody>
      </p:sp>
      <p:sp>
        <p:nvSpPr>
          <p:cNvPr id="401424" name="Text Box 17"/>
          <p:cNvSpPr txBox="1">
            <a:spLocks noChangeAspect="1" noChangeArrowheads="1"/>
          </p:cNvSpPr>
          <p:nvPr/>
        </p:nvSpPr>
        <p:spPr bwMode="auto">
          <a:xfrm>
            <a:off x="4495800" y="2840038"/>
            <a:ext cx="1651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600" b="1">
                <a:solidFill>
                  <a:schemeClr val="bg1"/>
                </a:solidFill>
              </a:rPr>
              <a:t>Stabilization Triangle</a:t>
            </a:r>
          </a:p>
        </p:txBody>
      </p:sp>
      <p:sp>
        <p:nvSpPr>
          <p:cNvPr id="401425" name="Oval 18"/>
          <p:cNvSpPr>
            <a:spLocks noChangeAspect="1" noChangeArrowheads="1"/>
          </p:cNvSpPr>
          <p:nvPr/>
        </p:nvSpPr>
        <p:spPr bwMode="auto">
          <a:xfrm>
            <a:off x="5840413" y="3495675"/>
            <a:ext cx="357187" cy="354013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1426" name="Line 19"/>
          <p:cNvSpPr>
            <a:spLocks noChangeShapeType="1"/>
          </p:cNvSpPr>
          <p:nvPr/>
        </p:nvSpPr>
        <p:spPr bwMode="auto">
          <a:xfrm flipV="1">
            <a:off x="3746500" y="1498600"/>
            <a:ext cx="2374900" cy="21463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1427" name="Line 20"/>
          <p:cNvSpPr>
            <a:spLocks noChangeShapeType="1"/>
          </p:cNvSpPr>
          <p:nvPr/>
        </p:nvSpPr>
        <p:spPr bwMode="auto">
          <a:xfrm>
            <a:off x="1052513" y="5740400"/>
            <a:ext cx="66675" cy="15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28" name="Line 21"/>
          <p:cNvSpPr>
            <a:spLocks noChangeShapeType="1"/>
          </p:cNvSpPr>
          <p:nvPr/>
        </p:nvSpPr>
        <p:spPr bwMode="auto">
          <a:xfrm>
            <a:off x="1052513" y="3676650"/>
            <a:ext cx="66675" cy="15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29" name="Line 22"/>
          <p:cNvSpPr>
            <a:spLocks noChangeShapeType="1"/>
          </p:cNvSpPr>
          <p:nvPr/>
        </p:nvSpPr>
        <p:spPr bwMode="auto">
          <a:xfrm>
            <a:off x="1052513" y="1603375"/>
            <a:ext cx="66675" cy="15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30" name="Line 23"/>
          <p:cNvSpPr>
            <a:spLocks noChangeShapeType="1"/>
          </p:cNvSpPr>
          <p:nvPr/>
        </p:nvSpPr>
        <p:spPr bwMode="auto">
          <a:xfrm>
            <a:off x="1119188" y="5740400"/>
            <a:ext cx="7362825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1431" name="Line 24"/>
          <p:cNvSpPr>
            <a:spLocks noChangeShapeType="1"/>
          </p:cNvSpPr>
          <p:nvPr/>
        </p:nvSpPr>
        <p:spPr bwMode="auto">
          <a:xfrm flipV="1">
            <a:off x="1119188" y="5740400"/>
            <a:ext cx="1587" cy="666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32" name="Line 25"/>
          <p:cNvSpPr>
            <a:spLocks noChangeShapeType="1"/>
          </p:cNvSpPr>
          <p:nvPr/>
        </p:nvSpPr>
        <p:spPr bwMode="auto">
          <a:xfrm flipV="1">
            <a:off x="3421063" y="5740400"/>
            <a:ext cx="1587" cy="666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33" name="Line 26"/>
          <p:cNvSpPr>
            <a:spLocks noChangeShapeType="1"/>
          </p:cNvSpPr>
          <p:nvPr/>
        </p:nvSpPr>
        <p:spPr bwMode="auto">
          <a:xfrm flipV="1">
            <a:off x="5722938" y="5740400"/>
            <a:ext cx="1587" cy="666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34" name="Line 27"/>
          <p:cNvSpPr>
            <a:spLocks noChangeShapeType="1"/>
          </p:cNvSpPr>
          <p:nvPr/>
        </p:nvSpPr>
        <p:spPr bwMode="auto">
          <a:xfrm flipV="1">
            <a:off x="8016875" y="5740400"/>
            <a:ext cx="1588" cy="666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35" name="Freeform 28"/>
          <p:cNvSpPr>
            <a:spLocks/>
          </p:cNvSpPr>
          <p:nvPr/>
        </p:nvSpPr>
        <p:spPr bwMode="auto">
          <a:xfrm>
            <a:off x="1119188" y="5283200"/>
            <a:ext cx="47625" cy="38100"/>
          </a:xfrm>
          <a:custGeom>
            <a:avLst/>
            <a:gdLst>
              <a:gd name="T0" fmla="*/ 0 w 30"/>
              <a:gd name="T1" fmla="*/ 24 h 24"/>
              <a:gd name="T2" fmla="*/ 12 w 30"/>
              <a:gd name="T3" fmla="*/ 12 h 24"/>
              <a:gd name="T4" fmla="*/ 30 w 30"/>
              <a:gd name="T5" fmla="*/ 0 h 24"/>
              <a:gd name="T6" fmla="*/ 0 60000 65536"/>
              <a:gd name="T7" fmla="*/ 0 60000 65536"/>
              <a:gd name="T8" fmla="*/ 0 60000 65536"/>
              <a:gd name="T9" fmla="*/ 0 w 30"/>
              <a:gd name="T10" fmla="*/ 0 h 24"/>
              <a:gd name="T11" fmla="*/ 30 w 30"/>
              <a:gd name="T12" fmla="*/ 24 h 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24">
                <a:moveTo>
                  <a:pt x="0" y="24"/>
                </a:moveTo>
                <a:lnTo>
                  <a:pt x="12" y="12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36" name="Freeform 29"/>
          <p:cNvSpPr>
            <a:spLocks/>
          </p:cNvSpPr>
          <p:nvPr/>
        </p:nvSpPr>
        <p:spPr bwMode="auto">
          <a:xfrm>
            <a:off x="1166813" y="5273675"/>
            <a:ext cx="47625" cy="9525"/>
          </a:xfrm>
          <a:custGeom>
            <a:avLst/>
            <a:gdLst>
              <a:gd name="T0" fmla="*/ 0 w 30"/>
              <a:gd name="T1" fmla="*/ 6 h 6"/>
              <a:gd name="T2" fmla="*/ 12 w 30"/>
              <a:gd name="T3" fmla="*/ 0 h 6"/>
              <a:gd name="T4" fmla="*/ 30 w 30"/>
              <a:gd name="T5" fmla="*/ 0 h 6"/>
              <a:gd name="T6" fmla="*/ 0 60000 65536"/>
              <a:gd name="T7" fmla="*/ 0 60000 65536"/>
              <a:gd name="T8" fmla="*/ 0 60000 65536"/>
              <a:gd name="T9" fmla="*/ 0 w 30"/>
              <a:gd name="T10" fmla="*/ 0 h 6"/>
              <a:gd name="T11" fmla="*/ 30 w 30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6">
                <a:moveTo>
                  <a:pt x="0" y="6"/>
                </a:moveTo>
                <a:lnTo>
                  <a:pt x="12" y="0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37" name="Line 30"/>
          <p:cNvSpPr>
            <a:spLocks noChangeShapeType="1"/>
          </p:cNvSpPr>
          <p:nvPr/>
        </p:nvSpPr>
        <p:spPr bwMode="auto">
          <a:xfrm flipV="1">
            <a:off x="1214438" y="5264150"/>
            <a:ext cx="47625" cy="9525"/>
          </a:xfrm>
          <a:prstGeom prst="line">
            <a:avLst/>
          </a:prstGeom>
          <a:noFill/>
          <a:ln w="28575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38" name="Freeform 31"/>
          <p:cNvSpPr>
            <a:spLocks/>
          </p:cNvSpPr>
          <p:nvPr/>
        </p:nvSpPr>
        <p:spPr bwMode="auto">
          <a:xfrm>
            <a:off x="1262063" y="5254625"/>
            <a:ext cx="38100" cy="9525"/>
          </a:xfrm>
          <a:custGeom>
            <a:avLst/>
            <a:gdLst>
              <a:gd name="T0" fmla="*/ 0 w 24"/>
              <a:gd name="T1" fmla="*/ 6 h 6"/>
              <a:gd name="T2" fmla="*/ 12 w 24"/>
              <a:gd name="T3" fmla="*/ 6 h 6"/>
              <a:gd name="T4" fmla="*/ 24 w 24"/>
              <a:gd name="T5" fmla="*/ 0 h 6"/>
              <a:gd name="T6" fmla="*/ 0 60000 65536"/>
              <a:gd name="T7" fmla="*/ 0 60000 65536"/>
              <a:gd name="T8" fmla="*/ 0 60000 65536"/>
              <a:gd name="T9" fmla="*/ 0 w 24"/>
              <a:gd name="T10" fmla="*/ 0 h 6"/>
              <a:gd name="T11" fmla="*/ 24 w 24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" h="6">
                <a:moveTo>
                  <a:pt x="0" y="6"/>
                </a:moveTo>
                <a:lnTo>
                  <a:pt x="12" y="6"/>
                </a:lnTo>
                <a:lnTo>
                  <a:pt x="24" y="0"/>
                </a:lnTo>
              </a:path>
            </a:pathLst>
          </a:custGeom>
          <a:noFill/>
          <a:ln w="28575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39" name="Freeform 32"/>
          <p:cNvSpPr>
            <a:spLocks/>
          </p:cNvSpPr>
          <p:nvPr/>
        </p:nvSpPr>
        <p:spPr bwMode="auto">
          <a:xfrm>
            <a:off x="1300163" y="5207000"/>
            <a:ext cx="46037" cy="47625"/>
          </a:xfrm>
          <a:custGeom>
            <a:avLst/>
            <a:gdLst>
              <a:gd name="T0" fmla="*/ 0 w 29"/>
              <a:gd name="T1" fmla="*/ 30 h 30"/>
              <a:gd name="T2" fmla="*/ 12 w 29"/>
              <a:gd name="T3" fmla="*/ 18 h 30"/>
              <a:gd name="T4" fmla="*/ 29 w 29"/>
              <a:gd name="T5" fmla="*/ 0 h 30"/>
              <a:gd name="T6" fmla="*/ 0 60000 65536"/>
              <a:gd name="T7" fmla="*/ 0 60000 65536"/>
              <a:gd name="T8" fmla="*/ 0 60000 65536"/>
              <a:gd name="T9" fmla="*/ 0 w 29"/>
              <a:gd name="T10" fmla="*/ 0 h 30"/>
              <a:gd name="T11" fmla="*/ 29 w 29"/>
              <a:gd name="T12" fmla="*/ 30 h 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9" h="30">
                <a:moveTo>
                  <a:pt x="0" y="30"/>
                </a:moveTo>
                <a:lnTo>
                  <a:pt x="12" y="18"/>
                </a:lnTo>
                <a:lnTo>
                  <a:pt x="29" y="0"/>
                </a:lnTo>
              </a:path>
            </a:pathLst>
          </a:custGeom>
          <a:noFill/>
          <a:ln w="28575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40" name="Freeform 33"/>
          <p:cNvSpPr>
            <a:spLocks/>
          </p:cNvSpPr>
          <p:nvPr/>
        </p:nvSpPr>
        <p:spPr bwMode="auto">
          <a:xfrm>
            <a:off x="1346200" y="5178425"/>
            <a:ext cx="47625" cy="28575"/>
          </a:xfrm>
          <a:custGeom>
            <a:avLst/>
            <a:gdLst>
              <a:gd name="T0" fmla="*/ 0 w 30"/>
              <a:gd name="T1" fmla="*/ 18 h 18"/>
              <a:gd name="T2" fmla="*/ 12 w 30"/>
              <a:gd name="T3" fmla="*/ 6 h 18"/>
              <a:gd name="T4" fmla="*/ 30 w 30"/>
              <a:gd name="T5" fmla="*/ 0 h 18"/>
              <a:gd name="T6" fmla="*/ 0 60000 65536"/>
              <a:gd name="T7" fmla="*/ 0 60000 65536"/>
              <a:gd name="T8" fmla="*/ 0 60000 65536"/>
              <a:gd name="T9" fmla="*/ 0 w 30"/>
              <a:gd name="T10" fmla="*/ 0 h 18"/>
              <a:gd name="T11" fmla="*/ 30 w 30"/>
              <a:gd name="T12" fmla="*/ 18 h 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18">
                <a:moveTo>
                  <a:pt x="0" y="18"/>
                </a:moveTo>
                <a:lnTo>
                  <a:pt x="12" y="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41" name="Freeform 34"/>
          <p:cNvSpPr>
            <a:spLocks/>
          </p:cNvSpPr>
          <p:nvPr/>
        </p:nvSpPr>
        <p:spPr bwMode="auto">
          <a:xfrm>
            <a:off x="1393825" y="5149850"/>
            <a:ext cx="47625" cy="28575"/>
          </a:xfrm>
          <a:custGeom>
            <a:avLst/>
            <a:gdLst>
              <a:gd name="T0" fmla="*/ 0 w 30"/>
              <a:gd name="T1" fmla="*/ 18 h 18"/>
              <a:gd name="T2" fmla="*/ 12 w 30"/>
              <a:gd name="T3" fmla="*/ 6 h 18"/>
              <a:gd name="T4" fmla="*/ 30 w 30"/>
              <a:gd name="T5" fmla="*/ 0 h 18"/>
              <a:gd name="T6" fmla="*/ 0 60000 65536"/>
              <a:gd name="T7" fmla="*/ 0 60000 65536"/>
              <a:gd name="T8" fmla="*/ 0 60000 65536"/>
              <a:gd name="T9" fmla="*/ 0 w 30"/>
              <a:gd name="T10" fmla="*/ 0 h 18"/>
              <a:gd name="T11" fmla="*/ 30 w 30"/>
              <a:gd name="T12" fmla="*/ 18 h 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18">
                <a:moveTo>
                  <a:pt x="0" y="18"/>
                </a:moveTo>
                <a:lnTo>
                  <a:pt x="12" y="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42" name="Freeform 35"/>
          <p:cNvSpPr>
            <a:spLocks/>
          </p:cNvSpPr>
          <p:nvPr/>
        </p:nvSpPr>
        <p:spPr bwMode="auto">
          <a:xfrm>
            <a:off x="1441450" y="5140325"/>
            <a:ext cx="47625" cy="9525"/>
          </a:xfrm>
          <a:custGeom>
            <a:avLst/>
            <a:gdLst>
              <a:gd name="T0" fmla="*/ 0 w 30"/>
              <a:gd name="T1" fmla="*/ 6 h 6"/>
              <a:gd name="T2" fmla="*/ 12 w 30"/>
              <a:gd name="T3" fmla="*/ 6 h 6"/>
              <a:gd name="T4" fmla="*/ 30 w 30"/>
              <a:gd name="T5" fmla="*/ 0 h 6"/>
              <a:gd name="T6" fmla="*/ 0 60000 65536"/>
              <a:gd name="T7" fmla="*/ 0 60000 65536"/>
              <a:gd name="T8" fmla="*/ 0 60000 65536"/>
              <a:gd name="T9" fmla="*/ 0 w 30"/>
              <a:gd name="T10" fmla="*/ 0 h 6"/>
              <a:gd name="T11" fmla="*/ 30 w 30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6">
                <a:moveTo>
                  <a:pt x="0" y="6"/>
                </a:moveTo>
                <a:lnTo>
                  <a:pt x="12" y="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43" name="Freeform 36"/>
          <p:cNvSpPr>
            <a:spLocks/>
          </p:cNvSpPr>
          <p:nvPr/>
        </p:nvSpPr>
        <p:spPr bwMode="auto">
          <a:xfrm>
            <a:off x="1489075" y="5103813"/>
            <a:ext cx="47625" cy="36512"/>
          </a:xfrm>
          <a:custGeom>
            <a:avLst/>
            <a:gdLst>
              <a:gd name="T0" fmla="*/ 0 w 30"/>
              <a:gd name="T1" fmla="*/ 23 h 23"/>
              <a:gd name="T2" fmla="*/ 18 w 30"/>
              <a:gd name="T3" fmla="*/ 11 h 23"/>
              <a:gd name="T4" fmla="*/ 30 w 30"/>
              <a:gd name="T5" fmla="*/ 0 h 23"/>
              <a:gd name="T6" fmla="*/ 0 60000 65536"/>
              <a:gd name="T7" fmla="*/ 0 60000 65536"/>
              <a:gd name="T8" fmla="*/ 0 60000 65536"/>
              <a:gd name="T9" fmla="*/ 0 w 30"/>
              <a:gd name="T10" fmla="*/ 0 h 23"/>
              <a:gd name="T11" fmla="*/ 30 w 30"/>
              <a:gd name="T12" fmla="*/ 23 h 2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23">
                <a:moveTo>
                  <a:pt x="0" y="23"/>
                </a:moveTo>
                <a:lnTo>
                  <a:pt x="18" y="11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44" name="Freeform 37"/>
          <p:cNvSpPr>
            <a:spLocks/>
          </p:cNvSpPr>
          <p:nvPr/>
        </p:nvSpPr>
        <p:spPr bwMode="auto">
          <a:xfrm>
            <a:off x="1536700" y="5075238"/>
            <a:ext cx="38100" cy="28575"/>
          </a:xfrm>
          <a:custGeom>
            <a:avLst/>
            <a:gdLst>
              <a:gd name="T0" fmla="*/ 0 w 24"/>
              <a:gd name="T1" fmla="*/ 18 h 18"/>
              <a:gd name="T2" fmla="*/ 12 w 24"/>
              <a:gd name="T3" fmla="*/ 6 h 18"/>
              <a:gd name="T4" fmla="*/ 24 w 24"/>
              <a:gd name="T5" fmla="*/ 0 h 18"/>
              <a:gd name="T6" fmla="*/ 0 60000 65536"/>
              <a:gd name="T7" fmla="*/ 0 60000 65536"/>
              <a:gd name="T8" fmla="*/ 0 60000 65536"/>
              <a:gd name="T9" fmla="*/ 0 w 24"/>
              <a:gd name="T10" fmla="*/ 0 h 18"/>
              <a:gd name="T11" fmla="*/ 24 w 24"/>
              <a:gd name="T12" fmla="*/ 18 h 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" h="18">
                <a:moveTo>
                  <a:pt x="0" y="18"/>
                </a:moveTo>
                <a:lnTo>
                  <a:pt x="12" y="6"/>
                </a:lnTo>
                <a:lnTo>
                  <a:pt x="24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45" name="Freeform 38"/>
          <p:cNvSpPr>
            <a:spLocks/>
          </p:cNvSpPr>
          <p:nvPr/>
        </p:nvSpPr>
        <p:spPr bwMode="auto">
          <a:xfrm>
            <a:off x="1574800" y="5065713"/>
            <a:ext cx="47625" cy="9525"/>
          </a:xfrm>
          <a:custGeom>
            <a:avLst/>
            <a:gdLst>
              <a:gd name="T0" fmla="*/ 0 w 30"/>
              <a:gd name="T1" fmla="*/ 6 h 6"/>
              <a:gd name="T2" fmla="*/ 12 w 30"/>
              <a:gd name="T3" fmla="*/ 0 h 6"/>
              <a:gd name="T4" fmla="*/ 30 w 30"/>
              <a:gd name="T5" fmla="*/ 0 h 6"/>
              <a:gd name="T6" fmla="*/ 0 60000 65536"/>
              <a:gd name="T7" fmla="*/ 0 60000 65536"/>
              <a:gd name="T8" fmla="*/ 0 60000 65536"/>
              <a:gd name="T9" fmla="*/ 0 w 30"/>
              <a:gd name="T10" fmla="*/ 0 h 6"/>
              <a:gd name="T11" fmla="*/ 30 w 30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6">
                <a:moveTo>
                  <a:pt x="0" y="6"/>
                </a:moveTo>
                <a:lnTo>
                  <a:pt x="12" y="0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46" name="Line 39"/>
          <p:cNvSpPr>
            <a:spLocks noChangeShapeType="1"/>
          </p:cNvSpPr>
          <p:nvPr/>
        </p:nvSpPr>
        <p:spPr bwMode="auto">
          <a:xfrm flipV="1">
            <a:off x="1622425" y="5046663"/>
            <a:ext cx="47625" cy="1905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47" name="Line 40"/>
          <p:cNvSpPr>
            <a:spLocks noChangeShapeType="1"/>
          </p:cNvSpPr>
          <p:nvPr/>
        </p:nvSpPr>
        <p:spPr bwMode="auto">
          <a:xfrm flipV="1">
            <a:off x="1670050" y="5008563"/>
            <a:ext cx="47625" cy="381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48" name="Line 41"/>
          <p:cNvSpPr>
            <a:spLocks noChangeShapeType="1"/>
          </p:cNvSpPr>
          <p:nvPr/>
        </p:nvSpPr>
        <p:spPr bwMode="auto">
          <a:xfrm flipV="1">
            <a:off x="1717675" y="4960938"/>
            <a:ext cx="47625" cy="47625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49" name="Line 42"/>
          <p:cNvSpPr>
            <a:spLocks noChangeShapeType="1"/>
          </p:cNvSpPr>
          <p:nvPr/>
        </p:nvSpPr>
        <p:spPr bwMode="auto">
          <a:xfrm flipV="1">
            <a:off x="1765300" y="4922838"/>
            <a:ext cx="47625" cy="381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50" name="Line 43"/>
          <p:cNvSpPr>
            <a:spLocks noChangeShapeType="1"/>
          </p:cNvSpPr>
          <p:nvPr/>
        </p:nvSpPr>
        <p:spPr bwMode="auto">
          <a:xfrm flipV="1">
            <a:off x="1812925" y="4884738"/>
            <a:ext cx="38100" cy="381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51" name="Freeform 44"/>
          <p:cNvSpPr>
            <a:spLocks/>
          </p:cNvSpPr>
          <p:nvPr/>
        </p:nvSpPr>
        <p:spPr bwMode="auto">
          <a:xfrm>
            <a:off x="1851025" y="4856163"/>
            <a:ext cx="47625" cy="28575"/>
          </a:xfrm>
          <a:custGeom>
            <a:avLst/>
            <a:gdLst>
              <a:gd name="T0" fmla="*/ 0 w 30"/>
              <a:gd name="T1" fmla="*/ 18 h 18"/>
              <a:gd name="T2" fmla="*/ 12 w 30"/>
              <a:gd name="T3" fmla="*/ 12 h 18"/>
              <a:gd name="T4" fmla="*/ 30 w 30"/>
              <a:gd name="T5" fmla="*/ 0 h 18"/>
              <a:gd name="T6" fmla="*/ 0 60000 65536"/>
              <a:gd name="T7" fmla="*/ 0 60000 65536"/>
              <a:gd name="T8" fmla="*/ 0 60000 65536"/>
              <a:gd name="T9" fmla="*/ 0 w 30"/>
              <a:gd name="T10" fmla="*/ 0 h 18"/>
              <a:gd name="T11" fmla="*/ 30 w 30"/>
              <a:gd name="T12" fmla="*/ 18 h 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18">
                <a:moveTo>
                  <a:pt x="0" y="18"/>
                </a:moveTo>
                <a:lnTo>
                  <a:pt x="12" y="12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52" name="Freeform 45"/>
          <p:cNvSpPr>
            <a:spLocks/>
          </p:cNvSpPr>
          <p:nvPr/>
        </p:nvSpPr>
        <p:spPr bwMode="auto">
          <a:xfrm>
            <a:off x="1898650" y="4808538"/>
            <a:ext cx="47625" cy="47625"/>
          </a:xfrm>
          <a:custGeom>
            <a:avLst/>
            <a:gdLst>
              <a:gd name="T0" fmla="*/ 0 w 30"/>
              <a:gd name="T1" fmla="*/ 30 h 30"/>
              <a:gd name="T2" fmla="*/ 12 w 30"/>
              <a:gd name="T3" fmla="*/ 18 h 30"/>
              <a:gd name="T4" fmla="*/ 30 w 30"/>
              <a:gd name="T5" fmla="*/ 0 h 30"/>
              <a:gd name="T6" fmla="*/ 0 60000 65536"/>
              <a:gd name="T7" fmla="*/ 0 60000 65536"/>
              <a:gd name="T8" fmla="*/ 0 60000 65536"/>
              <a:gd name="T9" fmla="*/ 0 w 30"/>
              <a:gd name="T10" fmla="*/ 0 h 30"/>
              <a:gd name="T11" fmla="*/ 30 w 30"/>
              <a:gd name="T12" fmla="*/ 30 h 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30">
                <a:moveTo>
                  <a:pt x="0" y="30"/>
                </a:moveTo>
                <a:lnTo>
                  <a:pt x="12" y="18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53" name="Freeform 46"/>
          <p:cNvSpPr>
            <a:spLocks/>
          </p:cNvSpPr>
          <p:nvPr/>
        </p:nvSpPr>
        <p:spPr bwMode="auto">
          <a:xfrm>
            <a:off x="1946275" y="4760913"/>
            <a:ext cx="47625" cy="47625"/>
          </a:xfrm>
          <a:custGeom>
            <a:avLst/>
            <a:gdLst>
              <a:gd name="T0" fmla="*/ 0 w 30"/>
              <a:gd name="T1" fmla="*/ 30 h 30"/>
              <a:gd name="T2" fmla="*/ 12 w 30"/>
              <a:gd name="T3" fmla="*/ 18 h 30"/>
              <a:gd name="T4" fmla="*/ 30 w 30"/>
              <a:gd name="T5" fmla="*/ 0 h 30"/>
              <a:gd name="T6" fmla="*/ 0 60000 65536"/>
              <a:gd name="T7" fmla="*/ 0 60000 65536"/>
              <a:gd name="T8" fmla="*/ 0 60000 65536"/>
              <a:gd name="T9" fmla="*/ 0 w 30"/>
              <a:gd name="T10" fmla="*/ 0 h 30"/>
              <a:gd name="T11" fmla="*/ 30 w 30"/>
              <a:gd name="T12" fmla="*/ 30 h 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30">
                <a:moveTo>
                  <a:pt x="0" y="30"/>
                </a:moveTo>
                <a:lnTo>
                  <a:pt x="12" y="18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54" name="Freeform 47"/>
          <p:cNvSpPr>
            <a:spLocks/>
          </p:cNvSpPr>
          <p:nvPr/>
        </p:nvSpPr>
        <p:spPr bwMode="auto">
          <a:xfrm>
            <a:off x="1993900" y="4684713"/>
            <a:ext cx="47625" cy="76200"/>
          </a:xfrm>
          <a:custGeom>
            <a:avLst/>
            <a:gdLst>
              <a:gd name="T0" fmla="*/ 0 w 30"/>
              <a:gd name="T1" fmla="*/ 48 h 48"/>
              <a:gd name="T2" fmla="*/ 12 w 30"/>
              <a:gd name="T3" fmla="*/ 24 h 48"/>
              <a:gd name="T4" fmla="*/ 30 w 30"/>
              <a:gd name="T5" fmla="*/ 0 h 48"/>
              <a:gd name="T6" fmla="*/ 0 60000 65536"/>
              <a:gd name="T7" fmla="*/ 0 60000 65536"/>
              <a:gd name="T8" fmla="*/ 0 60000 65536"/>
              <a:gd name="T9" fmla="*/ 0 w 30"/>
              <a:gd name="T10" fmla="*/ 0 h 48"/>
              <a:gd name="T11" fmla="*/ 30 w 30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48">
                <a:moveTo>
                  <a:pt x="0" y="48"/>
                </a:moveTo>
                <a:lnTo>
                  <a:pt x="12" y="24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55" name="Freeform 48"/>
          <p:cNvSpPr>
            <a:spLocks/>
          </p:cNvSpPr>
          <p:nvPr/>
        </p:nvSpPr>
        <p:spPr bwMode="auto">
          <a:xfrm>
            <a:off x="2041525" y="4646613"/>
            <a:ext cx="47625" cy="38100"/>
          </a:xfrm>
          <a:custGeom>
            <a:avLst/>
            <a:gdLst>
              <a:gd name="T0" fmla="*/ 0 w 30"/>
              <a:gd name="T1" fmla="*/ 24 h 24"/>
              <a:gd name="T2" fmla="*/ 18 w 30"/>
              <a:gd name="T3" fmla="*/ 12 h 24"/>
              <a:gd name="T4" fmla="*/ 30 w 30"/>
              <a:gd name="T5" fmla="*/ 0 h 24"/>
              <a:gd name="T6" fmla="*/ 0 60000 65536"/>
              <a:gd name="T7" fmla="*/ 0 60000 65536"/>
              <a:gd name="T8" fmla="*/ 0 60000 65536"/>
              <a:gd name="T9" fmla="*/ 0 w 30"/>
              <a:gd name="T10" fmla="*/ 0 h 24"/>
              <a:gd name="T11" fmla="*/ 30 w 30"/>
              <a:gd name="T12" fmla="*/ 24 h 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24">
                <a:moveTo>
                  <a:pt x="0" y="24"/>
                </a:moveTo>
                <a:lnTo>
                  <a:pt x="18" y="12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56" name="Line 49"/>
          <p:cNvSpPr>
            <a:spLocks noChangeShapeType="1"/>
          </p:cNvSpPr>
          <p:nvPr/>
        </p:nvSpPr>
        <p:spPr bwMode="auto">
          <a:xfrm flipV="1">
            <a:off x="2089150" y="4598988"/>
            <a:ext cx="38100" cy="47625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57" name="Freeform 50"/>
          <p:cNvSpPr>
            <a:spLocks/>
          </p:cNvSpPr>
          <p:nvPr/>
        </p:nvSpPr>
        <p:spPr bwMode="auto">
          <a:xfrm>
            <a:off x="2127250" y="4541838"/>
            <a:ext cx="47625" cy="57150"/>
          </a:xfrm>
          <a:custGeom>
            <a:avLst/>
            <a:gdLst>
              <a:gd name="T0" fmla="*/ 0 w 30"/>
              <a:gd name="T1" fmla="*/ 36 h 36"/>
              <a:gd name="T2" fmla="*/ 12 w 30"/>
              <a:gd name="T3" fmla="*/ 18 h 36"/>
              <a:gd name="T4" fmla="*/ 24 w 30"/>
              <a:gd name="T5" fmla="*/ 6 h 36"/>
              <a:gd name="T6" fmla="*/ 30 w 30"/>
              <a:gd name="T7" fmla="*/ 0 h 36"/>
              <a:gd name="T8" fmla="*/ 0 60000 65536"/>
              <a:gd name="T9" fmla="*/ 0 60000 65536"/>
              <a:gd name="T10" fmla="*/ 0 60000 65536"/>
              <a:gd name="T11" fmla="*/ 0 60000 65536"/>
              <a:gd name="T12" fmla="*/ 0 w 30"/>
              <a:gd name="T13" fmla="*/ 0 h 36"/>
              <a:gd name="T14" fmla="*/ 30 w 30"/>
              <a:gd name="T15" fmla="*/ 36 h 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" h="36">
                <a:moveTo>
                  <a:pt x="0" y="36"/>
                </a:moveTo>
                <a:lnTo>
                  <a:pt x="12" y="18"/>
                </a:lnTo>
                <a:lnTo>
                  <a:pt x="24" y="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58" name="Freeform 51"/>
          <p:cNvSpPr>
            <a:spLocks/>
          </p:cNvSpPr>
          <p:nvPr/>
        </p:nvSpPr>
        <p:spPr bwMode="auto">
          <a:xfrm>
            <a:off x="2174875" y="4541838"/>
            <a:ext cx="47625" cy="1587"/>
          </a:xfrm>
          <a:custGeom>
            <a:avLst/>
            <a:gdLst>
              <a:gd name="T0" fmla="*/ 0 w 30"/>
              <a:gd name="T1" fmla="*/ 0 h 1587"/>
              <a:gd name="T2" fmla="*/ 12 w 30"/>
              <a:gd name="T3" fmla="*/ 0 h 1587"/>
              <a:gd name="T4" fmla="*/ 30 w 30"/>
              <a:gd name="T5" fmla="*/ 0 h 1587"/>
              <a:gd name="T6" fmla="*/ 0 60000 65536"/>
              <a:gd name="T7" fmla="*/ 0 60000 65536"/>
              <a:gd name="T8" fmla="*/ 0 60000 65536"/>
              <a:gd name="T9" fmla="*/ 0 w 30"/>
              <a:gd name="T10" fmla="*/ 0 h 1587"/>
              <a:gd name="T11" fmla="*/ 30 w 30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1587">
                <a:moveTo>
                  <a:pt x="0" y="0"/>
                </a:moveTo>
                <a:lnTo>
                  <a:pt x="12" y="0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59" name="Freeform 52"/>
          <p:cNvSpPr>
            <a:spLocks/>
          </p:cNvSpPr>
          <p:nvPr/>
        </p:nvSpPr>
        <p:spPr bwMode="auto">
          <a:xfrm>
            <a:off x="2222500" y="4541838"/>
            <a:ext cx="47625" cy="9525"/>
          </a:xfrm>
          <a:custGeom>
            <a:avLst/>
            <a:gdLst>
              <a:gd name="T0" fmla="*/ 0 w 30"/>
              <a:gd name="T1" fmla="*/ 0 h 6"/>
              <a:gd name="T2" fmla="*/ 12 w 30"/>
              <a:gd name="T3" fmla="*/ 6 h 6"/>
              <a:gd name="T4" fmla="*/ 24 w 30"/>
              <a:gd name="T5" fmla="*/ 6 h 6"/>
              <a:gd name="T6" fmla="*/ 30 w 30"/>
              <a:gd name="T7" fmla="*/ 6 h 6"/>
              <a:gd name="T8" fmla="*/ 0 60000 65536"/>
              <a:gd name="T9" fmla="*/ 0 60000 65536"/>
              <a:gd name="T10" fmla="*/ 0 60000 65536"/>
              <a:gd name="T11" fmla="*/ 0 60000 65536"/>
              <a:gd name="T12" fmla="*/ 0 w 30"/>
              <a:gd name="T13" fmla="*/ 0 h 6"/>
              <a:gd name="T14" fmla="*/ 30 w 30"/>
              <a:gd name="T15" fmla="*/ 6 h 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" h="6">
                <a:moveTo>
                  <a:pt x="0" y="0"/>
                </a:moveTo>
                <a:lnTo>
                  <a:pt x="12" y="6"/>
                </a:lnTo>
                <a:lnTo>
                  <a:pt x="24" y="6"/>
                </a:lnTo>
                <a:lnTo>
                  <a:pt x="30" y="6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60" name="Freeform 53"/>
          <p:cNvSpPr>
            <a:spLocks/>
          </p:cNvSpPr>
          <p:nvPr/>
        </p:nvSpPr>
        <p:spPr bwMode="auto">
          <a:xfrm>
            <a:off x="2270125" y="4475163"/>
            <a:ext cx="47625" cy="76200"/>
          </a:xfrm>
          <a:custGeom>
            <a:avLst/>
            <a:gdLst>
              <a:gd name="T0" fmla="*/ 0 w 30"/>
              <a:gd name="T1" fmla="*/ 48 h 48"/>
              <a:gd name="T2" fmla="*/ 6 w 30"/>
              <a:gd name="T3" fmla="*/ 42 h 48"/>
              <a:gd name="T4" fmla="*/ 12 w 30"/>
              <a:gd name="T5" fmla="*/ 24 h 48"/>
              <a:gd name="T6" fmla="*/ 24 w 30"/>
              <a:gd name="T7" fmla="*/ 12 h 48"/>
              <a:gd name="T8" fmla="*/ 30 w 30"/>
              <a:gd name="T9" fmla="*/ 0 h 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"/>
              <a:gd name="T16" fmla="*/ 0 h 48"/>
              <a:gd name="T17" fmla="*/ 30 w 30"/>
              <a:gd name="T18" fmla="*/ 48 h 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" h="48">
                <a:moveTo>
                  <a:pt x="0" y="48"/>
                </a:moveTo>
                <a:lnTo>
                  <a:pt x="6" y="42"/>
                </a:lnTo>
                <a:lnTo>
                  <a:pt x="12" y="24"/>
                </a:lnTo>
                <a:lnTo>
                  <a:pt x="24" y="12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61" name="Freeform 54"/>
          <p:cNvSpPr>
            <a:spLocks/>
          </p:cNvSpPr>
          <p:nvPr/>
        </p:nvSpPr>
        <p:spPr bwMode="auto">
          <a:xfrm>
            <a:off x="2317750" y="4437063"/>
            <a:ext cx="47625" cy="38100"/>
          </a:xfrm>
          <a:custGeom>
            <a:avLst/>
            <a:gdLst>
              <a:gd name="T0" fmla="*/ 0 w 30"/>
              <a:gd name="T1" fmla="*/ 24 h 24"/>
              <a:gd name="T2" fmla="*/ 18 w 30"/>
              <a:gd name="T3" fmla="*/ 12 h 24"/>
              <a:gd name="T4" fmla="*/ 30 w 30"/>
              <a:gd name="T5" fmla="*/ 0 h 24"/>
              <a:gd name="T6" fmla="*/ 0 60000 65536"/>
              <a:gd name="T7" fmla="*/ 0 60000 65536"/>
              <a:gd name="T8" fmla="*/ 0 60000 65536"/>
              <a:gd name="T9" fmla="*/ 0 w 30"/>
              <a:gd name="T10" fmla="*/ 0 h 24"/>
              <a:gd name="T11" fmla="*/ 30 w 30"/>
              <a:gd name="T12" fmla="*/ 24 h 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24">
                <a:moveTo>
                  <a:pt x="0" y="24"/>
                </a:moveTo>
                <a:lnTo>
                  <a:pt x="18" y="12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62" name="Freeform 55"/>
          <p:cNvSpPr>
            <a:spLocks/>
          </p:cNvSpPr>
          <p:nvPr/>
        </p:nvSpPr>
        <p:spPr bwMode="auto">
          <a:xfrm>
            <a:off x="2365375" y="4418013"/>
            <a:ext cx="38100" cy="19050"/>
          </a:xfrm>
          <a:custGeom>
            <a:avLst/>
            <a:gdLst>
              <a:gd name="T0" fmla="*/ 0 w 24"/>
              <a:gd name="T1" fmla="*/ 12 h 12"/>
              <a:gd name="T2" fmla="*/ 12 w 24"/>
              <a:gd name="T3" fmla="*/ 6 h 12"/>
              <a:gd name="T4" fmla="*/ 18 w 24"/>
              <a:gd name="T5" fmla="*/ 6 h 12"/>
              <a:gd name="T6" fmla="*/ 24 w 24"/>
              <a:gd name="T7" fmla="*/ 0 h 12"/>
              <a:gd name="T8" fmla="*/ 0 60000 65536"/>
              <a:gd name="T9" fmla="*/ 0 60000 65536"/>
              <a:gd name="T10" fmla="*/ 0 60000 65536"/>
              <a:gd name="T11" fmla="*/ 0 60000 65536"/>
              <a:gd name="T12" fmla="*/ 0 w 24"/>
              <a:gd name="T13" fmla="*/ 0 h 12"/>
              <a:gd name="T14" fmla="*/ 24 w 24"/>
              <a:gd name="T15" fmla="*/ 12 h 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" h="12">
                <a:moveTo>
                  <a:pt x="0" y="12"/>
                </a:moveTo>
                <a:lnTo>
                  <a:pt x="12" y="6"/>
                </a:lnTo>
                <a:lnTo>
                  <a:pt x="18" y="6"/>
                </a:lnTo>
                <a:lnTo>
                  <a:pt x="24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63" name="Freeform 56"/>
          <p:cNvSpPr>
            <a:spLocks/>
          </p:cNvSpPr>
          <p:nvPr/>
        </p:nvSpPr>
        <p:spPr bwMode="auto">
          <a:xfrm>
            <a:off x="2403475" y="4341813"/>
            <a:ext cx="47625" cy="76200"/>
          </a:xfrm>
          <a:custGeom>
            <a:avLst/>
            <a:gdLst>
              <a:gd name="T0" fmla="*/ 0 w 30"/>
              <a:gd name="T1" fmla="*/ 48 h 48"/>
              <a:gd name="T2" fmla="*/ 6 w 30"/>
              <a:gd name="T3" fmla="*/ 36 h 48"/>
              <a:gd name="T4" fmla="*/ 12 w 30"/>
              <a:gd name="T5" fmla="*/ 24 h 48"/>
              <a:gd name="T6" fmla="*/ 24 w 30"/>
              <a:gd name="T7" fmla="*/ 6 h 48"/>
              <a:gd name="T8" fmla="*/ 30 w 30"/>
              <a:gd name="T9" fmla="*/ 0 h 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"/>
              <a:gd name="T16" fmla="*/ 0 h 48"/>
              <a:gd name="T17" fmla="*/ 30 w 30"/>
              <a:gd name="T18" fmla="*/ 48 h 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" h="48">
                <a:moveTo>
                  <a:pt x="0" y="48"/>
                </a:moveTo>
                <a:lnTo>
                  <a:pt x="6" y="36"/>
                </a:lnTo>
                <a:lnTo>
                  <a:pt x="12" y="24"/>
                </a:lnTo>
                <a:lnTo>
                  <a:pt x="24" y="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64" name="Freeform 57"/>
          <p:cNvSpPr>
            <a:spLocks/>
          </p:cNvSpPr>
          <p:nvPr/>
        </p:nvSpPr>
        <p:spPr bwMode="auto">
          <a:xfrm>
            <a:off x="2451100" y="4341813"/>
            <a:ext cx="47625" cy="19050"/>
          </a:xfrm>
          <a:custGeom>
            <a:avLst/>
            <a:gdLst>
              <a:gd name="T0" fmla="*/ 0 w 30"/>
              <a:gd name="T1" fmla="*/ 0 h 12"/>
              <a:gd name="T2" fmla="*/ 6 w 30"/>
              <a:gd name="T3" fmla="*/ 0 h 12"/>
              <a:gd name="T4" fmla="*/ 12 w 30"/>
              <a:gd name="T5" fmla="*/ 0 h 12"/>
              <a:gd name="T6" fmla="*/ 30 w 30"/>
              <a:gd name="T7" fmla="*/ 12 h 12"/>
              <a:gd name="T8" fmla="*/ 0 60000 65536"/>
              <a:gd name="T9" fmla="*/ 0 60000 65536"/>
              <a:gd name="T10" fmla="*/ 0 60000 65536"/>
              <a:gd name="T11" fmla="*/ 0 60000 65536"/>
              <a:gd name="T12" fmla="*/ 0 w 30"/>
              <a:gd name="T13" fmla="*/ 0 h 12"/>
              <a:gd name="T14" fmla="*/ 30 w 30"/>
              <a:gd name="T15" fmla="*/ 12 h 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" h="12">
                <a:moveTo>
                  <a:pt x="0" y="0"/>
                </a:moveTo>
                <a:lnTo>
                  <a:pt x="6" y="0"/>
                </a:lnTo>
                <a:lnTo>
                  <a:pt x="12" y="0"/>
                </a:lnTo>
                <a:lnTo>
                  <a:pt x="30" y="12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65" name="Freeform 58"/>
          <p:cNvSpPr>
            <a:spLocks/>
          </p:cNvSpPr>
          <p:nvPr/>
        </p:nvSpPr>
        <p:spPr bwMode="auto">
          <a:xfrm>
            <a:off x="2498725" y="4360863"/>
            <a:ext cx="47625" cy="38100"/>
          </a:xfrm>
          <a:custGeom>
            <a:avLst/>
            <a:gdLst>
              <a:gd name="T0" fmla="*/ 0 w 30"/>
              <a:gd name="T1" fmla="*/ 0 h 24"/>
              <a:gd name="T2" fmla="*/ 12 w 30"/>
              <a:gd name="T3" fmla="*/ 12 h 24"/>
              <a:gd name="T4" fmla="*/ 30 w 30"/>
              <a:gd name="T5" fmla="*/ 24 h 24"/>
              <a:gd name="T6" fmla="*/ 0 60000 65536"/>
              <a:gd name="T7" fmla="*/ 0 60000 65536"/>
              <a:gd name="T8" fmla="*/ 0 60000 65536"/>
              <a:gd name="T9" fmla="*/ 0 w 30"/>
              <a:gd name="T10" fmla="*/ 0 h 24"/>
              <a:gd name="T11" fmla="*/ 30 w 30"/>
              <a:gd name="T12" fmla="*/ 24 h 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24">
                <a:moveTo>
                  <a:pt x="0" y="0"/>
                </a:moveTo>
                <a:lnTo>
                  <a:pt x="12" y="12"/>
                </a:lnTo>
                <a:lnTo>
                  <a:pt x="30" y="24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66" name="Freeform 59"/>
          <p:cNvSpPr>
            <a:spLocks/>
          </p:cNvSpPr>
          <p:nvPr/>
        </p:nvSpPr>
        <p:spPr bwMode="auto">
          <a:xfrm>
            <a:off x="2546350" y="4398963"/>
            <a:ext cx="47625" cy="9525"/>
          </a:xfrm>
          <a:custGeom>
            <a:avLst/>
            <a:gdLst>
              <a:gd name="T0" fmla="*/ 0 w 30"/>
              <a:gd name="T1" fmla="*/ 0 h 6"/>
              <a:gd name="T2" fmla="*/ 12 w 30"/>
              <a:gd name="T3" fmla="*/ 6 h 6"/>
              <a:gd name="T4" fmla="*/ 30 w 30"/>
              <a:gd name="T5" fmla="*/ 6 h 6"/>
              <a:gd name="T6" fmla="*/ 0 60000 65536"/>
              <a:gd name="T7" fmla="*/ 0 60000 65536"/>
              <a:gd name="T8" fmla="*/ 0 60000 65536"/>
              <a:gd name="T9" fmla="*/ 0 w 30"/>
              <a:gd name="T10" fmla="*/ 0 h 6"/>
              <a:gd name="T11" fmla="*/ 30 w 30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6">
                <a:moveTo>
                  <a:pt x="0" y="0"/>
                </a:moveTo>
                <a:lnTo>
                  <a:pt x="12" y="6"/>
                </a:lnTo>
                <a:lnTo>
                  <a:pt x="30" y="6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67" name="Freeform 60"/>
          <p:cNvSpPr>
            <a:spLocks/>
          </p:cNvSpPr>
          <p:nvPr/>
        </p:nvSpPr>
        <p:spPr bwMode="auto">
          <a:xfrm>
            <a:off x="2593975" y="4408488"/>
            <a:ext cx="47625" cy="9525"/>
          </a:xfrm>
          <a:custGeom>
            <a:avLst/>
            <a:gdLst>
              <a:gd name="T0" fmla="*/ 0 w 30"/>
              <a:gd name="T1" fmla="*/ 0 h 6"/>
              <a:gd name="T2" fmla="*/ 18 w 30"/>
              <a:gd name="T3" fmla="*/ 6 h 6"/>
              <a:gd name="T4" fmla="*/ 30 w 30"/>
              <a:gd name="T5" fmla="*/ 6 h 6"/>
              <a:gd name="T6" fmla="*/ 0 60000 65536"/>
              <a:gd name="T7" fmla="*/ 0 60000 65536"/>
              <a:gd name="T8" fmla="*/ 0 60000 65536"/>
              <a:gd name="T9" fmla="*/ 0 w 30"/>
              <a:gd name="T10" fmla="*/ 0 h 6"/>
              <a:gd name="T11" fmla="*/ 30 w 30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6">
                <a:moveTo>
                  <a:pt x="0" y="0"/>
                </a:moveTo>
                <a:lnTo>
                  <a:pt x="18" y="6"/>
                </a:lnTo>
                <a:lnTo>
                  <a:pt x="30" y="6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68" name="Freeform 61"/>
          <p:cNvSpPr>
            <a:spLocks/>
          </p:cNvSpPr>
          <p:nvPr/>
        </p:nvSpPr>
        <p:spPr bwMode="auto">
          <a:xfrm>
            <a:off x="2641600" y="4370388"/>
            <a:ext cx="38100" cy="47625"/>
          </a:xfrm>
          <a:custGeom>
            <a:avLst/>
            <a:gdLst>
              <a:gd name="T0" fmla="*/ 0 w 24"/>
              <a:gd name="T1" fmla="*/ 30 h 30"/>
              <a:gd name="T2" fmla="*/ 6 w 24"/>
              <a:gd name="T3" fmla="*/ 24 h 30"/>
              <a:gd name="T4" fmla="*/ 12 w 24"/>
              <a:gd name="T5" fmla="*/ 18 h 30"/>
              <a:gd name="T6" fmla="*/ 24 w 24"/>
              <a:gd name="T7" fmla="*/ 0 h 30"/>
              <a:gd name="T8" fmla="*/ 0 60000 65536"/>
              <a:gd name="T9" fmla="*/ 0 60000 65536"/>
              <a:gd name="T10" fmla="*/ 0 60000 65536"/>
              <a:gd name="T11" fmla="*/ 0 60000 65536"/>
              <a:gd name="T12" fmla="*/ 0 w 24"/>
              <a:gd name="T13" fmla="*/ 0 h 30"/>
              <a:gd name="T14" fmla="*/ 24 w 24"/>
              <a:gd name="T15" fmla="*/ 30 h 3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" h="30">
                <a:moveTo>
                  <a:pt x="0" y="30"/>
                </a:moveTo>
                <a:lnTo>
                  <a:pt x="6" y="24"/>
                </a:lnTo>
                <a:lnTo>
                  <a:pt x="12" y="18"/>
                </a:lnTo>
                <a:lnTo>
                  <a:pt x="24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69" name="Line 62"/>
          <p:cNvSpPr>
            <a:spLocks noChangeShapeType="1"/>
          </p:cNvSpPr>
          <p:nvPr/>
        </p:nvSpPr>
        <p:spPr bwMode="auto">
          <a:xfrm flipV="1">
            <a:off x="2679700" y="4322763"/>
            <a:ext cx="47625" cy="47625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70" name="Line 63"/>
          <p:cNvSpPr>
            <a:spLocks noChangeShapeType="1"/>
          </p:cNvSpPr>
          <p:nvPr/>
        </p:nvSpPr>
        <p:spPr bwMode="auto">
          <a:xfrm flipV="1">
            <a:off x="2727325" y="4284663"/>
            <a:ext cx="47625" cy="381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71" name="Freeform 64"/>
          <p:cNvSpPr>
            <a:spLocks/>
          </p:cNvSpPr>
          <p:nvPr/>
        </p:nvSpPr>
        <p:spPr bwMode="auto">
          <a:xfrm>
            <a:off x="2774950" y="4246563"/>
            <a:ext cx="46038" cy="38100"/>
          </a:xfrm>
          <a:custGeom>
            <a:avLst/>
            <a:gdLst>
              <a:gd name="T0" fmla="*/ 0 w 29"/>
              <a:gd name="T1" fmla="*/ 24 h 24"/>
              <a:gd name="T2" fmla="*/ 11 w 29"/>
              <a:gd name="T3" fmla="*/ 12 h 24"/>
              <a:gd name="T4" fmla="*/ 29 w 29"/>
              <a:gd name="T5" fmla="*/ 0 h 24"/>
              <a:gd name="T6" fmla="*/ 0 60000 65536"/>
              <a:gd name="T7" fmla="*/ 0 60000 65536"/>
              <a:gd name="T8" fmla="*/ 0 60000 65536"/>
              <a:gd name="T9" fmla="*/ 0 w 29"/>
              <a:gd name="T10" fmla="*/ 0 h 24"/>
              <a:gd name="T11" fmla="*/ 29 w 29"/>
              <a:gd name="T12" fmla="*/ 24 h 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9" h="24">
                <a:moveTo>
                  <a:pt x="0" y="24"/>
                </a:moveTo>
                <a:lnTo>
                  <a:pt x="11" y="12"/>
                </a:lnTo>
                <a:lnTo>
                  <a:pt x="29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72" name="Freeform 65"/>
          <p:cNvSpPr>
            <a:spLocks/>
          </p:cNvSpPr>
          <p:nvPr/>
        </p:nvSpPr>
        <p:spPr bwMode="auto">
          <a:xfrm>
            <a:off x="2820988" y="4189413"/>
            <a:ext cx="47625" cy="57150"/>
          </a:xfrm>
          <a:custGeom>
            <a:avLst/>
            <a:gdLst>
              <a:gd name="T0" fmla="*/ 0 w 30"/>
              <a:gd name="T1" fmla="*/ 36 h 36"/>
              <a:gd name="T2" fmla="*/ 12 w 30"/>
              <a:gd name="T3" fmla="*/ 18 h 36"/>
              <a:gd name="T4" fmla="*/ 30 w 30"/>
              <a:gd name="T5" fmla="*/ 0 h 36"/>
              <a:gd name="T6" fmla="*/ 0 60000 65536"/>
              <a:gd name="T7" fmla="*/ 0 60000 65536"/>
              <a:gd name="T8" fmla="*/ 0 60000 65536"/>
              <a:gd name="T9" fmla="*/ 0 w 30"/>
              <a:gd name="T10" fmla="*/ 0 h 36"/>
              <a:gd name="T11" fmla="*/ 30 w 30"/>
              <a:gd name="T12" fmla="*/ 36 h 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36">
                <a:moveTo>
                  <a:pt x="0" y="36"/>
                </a:moveTo>
                <a:lnTo>
                  <a:pt x="12" y="18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73" name="Freeform 66"/>
          <p:cNvSpPr>
            <a:spLocks/>
          </p:cNvSpPr>
          <p:nvPr/>
        </p:nvSpPr>
        <p:spPr bwMode="auto">
          <a:xfrm>
            <a:off x="2868613" y="4160838"/>
            <a:ext cx="47625" cy="28575"/>
          </a:xfrm>
          <a:custGeom>
            <a:avLst/>
            <a:gdLst>
              <a:gd name="T0" fmla="*/ 0 w 30"/>
              <a:gd name="T1" fmla="*/ 18 h 18"/>
              <a:gd name="T2" fmla="*/ 18 w 30"/>
              <a:gd name="T3" fmla="*/ 6 h 18"/>
              <a:gd name="T4" fmla="*/ 30 w 30"/>
              <a:gd name="T5" fmla="*/ 0 h 18"/>
              <a:gd name="T6" fmla="*/ 0 60000 65536"/>
              <a:gd name="T7" fmla="*/ 0 60000 65536"/>
              <a:gd name="T8" fmla="*/ 0 60000 65536"/>
              <a:gd name="T9" fmla="*/ 0 w 30"/>
              <a:gd name="T10" fmla="*/ 0 h 18"/>
              <a:gd name="T11" fmla="*/ 30 w 30"/>
              <a:gd name="T12" fmla="*/ 18 h 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18">
                <a:moveTo>
                  <a:pt x="0" y="18"/>
                </a:moveTo>
                <a:lnTo>
                  <a:pt x="18" y="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74" name="Freeform 67"/>
          <p:cNvSpPr>
            <a:spLocks/>
          </p:cNvSpPr>
          <p:nvPr/>
        </p:nvSpPr>
        <p:spPr bwMode="auto">
          <a:xfrm>
            <a:off x="2916238" y="4141788"/>
            <a:ext cx="38100" cy="19050"/>
          </a:xfrm>
          <a:custGeom>
            <a:avLst/>
            <a:gdLst>
              <a:gd name="T0" fmla="*/ 0 w 24"/>
              <a:gd name="T1" fmla="*/ 12 h 12"/>
              <a:gd name="T2" fmla="*/ 12 w 24"/>
              <a:gd name="T3" fmla="*/ 6 h 12"/>
              <a:gd name="T4" fmla="*/ 24 w 24"/>
              <a:gd name="T5" fmla="*/ 0 h 12"/>
              <a:gd name="T6" fmla="*/ 0 60000 65536"/>
              <a:gd name="T7" fmla="*/ 0 60000 65536"/>
              <a:gd name="T8" fmla="*/ 0 60000 65536"/>
              <a:gd name="T9" fmla="*/ 0 w 24"/>
              <a:gd name="T10" fmla="*/ 0 h 12"/>
              <a:gd name="T11" fmla="*/ 24 w 24"/>
              <a:gd name="T12" fmla="*/ 12 h 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" h="12">
                <a:moveTo>
                  <a:pt x="0" y="12"/>
                </a:moveTo>
                <a:lnTo>
                  <a:pt x="12" y="6"/>
                </a:lnTo>
                <a:lnTo>
                  <a:pt x="24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75" name="Freeform 68"/>
          <p:cNvSpPr>
            <a:spLocks/>
          </p:cNvSpPr>
          <p:nvPr/>
        </p:nvSpPr>
        <p:spPr bwMode="auto">
          <a:xfrm>
            <a:off x="2954338" y="4105275"/>
            <a:ext cx="47625" cy="36513"/>
          </a:xfrm>
          <a:custGeom>
            <a:avLst/>
            <a:gdLst>
              <a:gd name="T0" fmla="*/ 0 w 30"/>
              <a:gd name="T1" fmla="*/ 23 h 23"/>
              <a:gd name="T2" fmla="*/ 12 w 30"/>
              <a:gd name="T3" fmla="*/ 11 h 23"/>
              <a:gd name="T4" fmla="*/ 24 w 30"/>
              <a:gd name="T5" fmla="*/ 0 h 23"/>
              <a:gd name="T6" fmla="*/ 30 w 30"/>
              <a:gd name="T7" fmla="*/ 0 h 23"/>
              <a:gd name="T8" fmla="*/ 0 60000 65536"/>
              <a:gd name="T9" fmla="*/ 0 60000 65536"/>
              <a:gd name="T10" fmla="*/ 0 60000 65536"/>
              <a:gd name="T11" fmla="*/ 0 60000 65536"/>
              <a:gd name="T12" fmla="*/ 0 w 30"/>
              <a:gd name="T13" fmla="*/ 0 h 23"/>
              <a:gd name="T14" fmla="*/ 30 w 30"/>
              <a:gd name="T15" fmla="*/ 23 h 2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" h="23">
                <a:moveTo>
                  <a:pt x="0" y="23"/>
                </a:moveTo>
                <a:lnTo>
                  <a:pt x="12" y="11"/>
                </a:lnTo>
                <a:lnTo>
                  <a:pt x="24" y="0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76" name="Freeform 69"/>
          <p:cNvSpPr>
            <a:spLocks/>
          </p:cNvSpPr>
          <p:nvPr/>
        </p:nvSpPr>
        <p:spPr bwMode="auto">
          <a:xfrm>
            <a:off x="3001963" y="4105275"/>
            <a:ext cx="47625" cy="36513"/>
          </a:xfrm>
          <a:custGeom>
            <a:avLst/>
            <a:gdLst>
              <a:gd name="T0" fmla="*/ 0 w 30"/>
              <a:gd name="T1" fmla="*/ 0 h 23"/>
              <a:gd name="T2" fmla="*/ 6 w 30"/>
              <a:gd name="T3" fmla="*/ 6 h 23"/>
              <a:gd name="T4" fmla="*/ 12 w 30"/>
              <a:gd name="T5" fmla="*/ 11 h 23"/>
              <a:gd name="T6" fmla="*/ 24 w 30"/>
              <a:gd name="T7" fmla="*/ 17 h 23"/>
              <a:gd name="T8" fmla="*/ 30 w 30"/>
              <a:gd name="T9" fmla="*/ 23 h 2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"/>
              <a:gd name="T16" fmla="*/ 0 h 23"/>
              <a:gd name="T17" fmla="*/ 30 w 30"/>
              <a:gd name="T18" fmla="*/ 23 h 2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" h="23">
                <a:moveTo>
                  <a:pt x="0" y="0"/>
                </a:moveTo>
                <a:lnTo>
                  <a:pt x="6" y="6"/>
                </a:lnTo>
                <a:lnTo>
                  <a:pt x="12" y="11"/>
                </a:lnTo>
                <a:lnTo>
                  <a:pt x="24" y="17"/>
                </a:lnTo>
                <a:lnTo>
                  <a:pt x="30" y="23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77" name="Freeform 70"/>
          <p:cNvSpPr>
            <a:spLocks/>
          </p:cNvSpPr>
          <p:nvPr/>
        </p:nvSpPr>
        <p:spPr bwMode="auto">
          <a:xfrm>
            <a:off x="3049588" y="4132263"/>
            <a:ext cx="47625" cy="9525"/>
          </a:xfrm>
          <a:custGeom>
            <a:avLst/>
            <a:gdLst>
              <a:gd name="T0" fmla="*/ 0 w 30"/>
              <a:gd name="T1" fmla="*/ 6 h 6"/>
              <a:gd name="T2" fmla="*/ 12 w 30"/>
              <a:gd name="T3" fmla="*/ 6 h 6"/>
              <a:gd name="T4" fmla="*/ 30 w 30"/>
              <a:gd name="T5" fmla="*/ 0 h 6"/>
              <a:gd name="T6" fmla="*/ 0 60000 65536"/>
              <a:gd name="T7" fmla="*/ 0 60000 65536"/>
              <a:gd name="T8" fmla="*/ 0 60000 65536"/>
              <a:gd name="T9" fmla="*/ 0 w 30"/>
              <a:gd name="T10" fmla="*/ 0 h 6"/>
              <a:gd name="T11" fmla="*/ 30 w 30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6">
                <a:moveTo>
                  <a:pt x="0" y="6"/>
                </a:moveTo>
                <a:lnTo>
                  <a:pt x="12" y="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78" name="Freeform 71"/>
          <p:cNvSpPr>
            <a:spLocks/>
          </p:cNvSpPr>
          <p:nvPr/>
        </p:nvSpPr>
        <p:spPr bwMode="auto">
          <a:xfrm>
            <a:off x="3097213" y="4105275"/>
            <a:ext cx="47625" cy="26988"/>
          </a:xfrm>
          <a:custGeom>
            <a:avLst/>
            <a:gdLst>
              <a:gd name="T0" fmla="*/ 0 w 30"/>
              <a:gd name="T1" fmla="*/ 17 h 17"/>
              <a:gd name="T2" fmla="*/ 12 w 30"/>
              <a:gd name="T3" fmla="*/ 11 h 17"/>
              <a:gd name="T4" fmla="*/ 30 w 30"/>
              <a:gd name="T5" fmla="*/ 0 h 17"/>
              <a:gd name="T6" fmla="*/ 0 60000 65536"/>
              <a:gd name="T7" fmla="*/ 0 60000 65536"/>
              <a:gd name="T8" fmla="*/ 0 60000 65536"/>
              <a:gd name="T9" fmla="*/ 0 w 30"/>
              <a:gd name="T10" fmla="*/ 0 h 17"/>
              <a:gd name="T11" fmla="*/ 30 w 30"/>
              <a:gd name="T12" fmla="*/ 17 h 1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17">
                <a:moveTo>
                  <a:pt x="0" y="17"/>
                </a:moveTo>
                <a:lnTo>
                  <a:pt x="12" y="11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79" name="Line 72"/>
          <p:cNvSpPr>
            <a:spLocks noChangeShapeType="1"/>
          </p:cNvSpPr>
          <p:nvPr/>
        </p:nvSpPr>
        <p:spPr bwMode="auto">
          <a:xfrm flipV="1">
            <a:off x="3144838" y="4067175"/>
            <a:ext cx="47625" cy="381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80" name="Line 73"/>
          <p:cNvSpPr>
            <a:spLocks noChangeShapeType="1"/>
          </p:cNvSpPr>
          <p:nvPr/>
        </p:nvSpPr>
        <p:spPr bwMode="auto">
          <a:xfrm flipV="1">
            <a:off x="3192463" y="4019550"/>
            <a:ext cx="38100" cy="47625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81" name="Freeform 74"/>
          <p:cNvSpPr>
            <a:spLocks/>
          </p:cNvSpPr>
          <p:nvPr/>
        </p:nvSpPr>
        <p:spPr bwMode="auto">
          <a:xfrm>
            <a:off x="3230563" y="3971925"/>
            <a:ext cx="47625" cy="47625"/>
          </a:xfrm>
          <a:custGeom>
            <a:avLst/>
            <a:gdLst>
              <a:gd name="T0" fmla="*/ 0 w 30"/>
              <a:gd name="T1" fmla="*/ 30 h 30"/>
              <a:gd name="T2" fmla="*/ 12 w 30"/>
              <a:gd name="T3" fmla="*/ 12 h 30"/>
              <a:gd name="T4" fmla="*/ 24 w 30"/>
              <a:gd name="T5" fmla="*/ 6 h 30"/>
              <a:gd name="T6" fmla="*/ 30 w 30"/>
              <a:gd name="T7" fmla="*/ 0 h 30"/>
              <a:gd name="T8" fmla="*/ 0 60000 65536"/>
              <a:gd name="T9" fmla="*/ 0 60000 65536"/>
              <a:gd name="T10" fmla="*/ 0 60000 65536"/>
              <a:gd name="T11" fmla="*/ 0 60000 65536"/>
              <a:gd name="T12" fmla="*/ 0 w 30"/>
              <a:gd name="T13" fmla="*/ 0 h 30"/>
              <a:gd name="T14" fmla="*/ 30 w 30"/>
              <a:gd name="T15" fmla="*/ 30 h 3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" h="30">
                <a:moveTo>
                  <a:pt x="0" y="30"/>
                </a:moveTo>
                <a:lnTo>
                  <a:pt x="12" y="12"/>
                </a:lnTo>
                <a:lnTo>
                  <a:pt x="24" y="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82" name="Freeform 75"/>
          <p:cNvSpPr>
            <a:spLocks/>
          </p:cNvSpPr>
          <p:nvPr/>
        </p:nvSpPr>
        <p:spPr bwMode="auto">
          <a:xfrm>
            <a:off x="3278188" y="3971925"/>
            <a:ext cx="47625" cy="9525"/>
          </a:xfrm>
          <a:custGeom>
            <a:avLst/>
            <a:gdLst>
              <a:gd name="T0" fmla="*/ 0 w 30"/>
              <a:gd name="T1" fmla="*/ 0 h 6"/>
              <a:gd name="T2" fmla="*/ 6 w 30"/>
              <a:gd name="T3" fmla="*/ 0 h 6"/>
              <a:gd name="T4" fmla="*/ 12 w 30"/>
              <a:gd name="T5" fmla="*/ 0 h 6"/>
              <a:gd name="T6" fmla="*/ 30 w 30"/>
              <a:gd name="T7" fmla="*/ 6 h 6"/>
              <a:gd name="T8" fmla="*/ 0 60000 65536"/>
              <a:gd name="T9" fmla="*/ 0 60000 65536"/>
              <a:gd name="T10" fmla="*/ 0 60000 65536"/>
              <a:gd name="T11" fmla="*/ 0 60000 65536"/>
              <a:gd name="T12" fmla="*/ 0 w 30"/>
              <a:gd name="T13" fmla="*/ 0 h 6"/>
              <a:gd name="T14" fmla="*/ 30 w 30"/>
              <a:gd name="T15" fmla="*/ 6 h 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" h="6">
                <a:moveTo>
                  <a:pt x="0" y="0"/>
                </a:moveTo>
                <a:lnTo>
                  <a:pt x="6" y="0"/>
                </a:lnTo>
                <a:lnTo>
                  <a:pt x="12" y="0"/>
                </a:lnTo>
                <a:lnTo>
                  <a:pt x="30" y="6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83" name="Freeform 76"/>
          <p:cNvSpPr>
            <a:spLocks/>
          </p:cNvSpPr>
          <p:nvPr/>
        </p:nvSpPr>
        <p:spPr bwMode="auto">
          <a:xfrm>
            <a:off x="3325813" y="3981450"/>
            <a:ext cx="47625" cy="1588"/>
          </a:xfrm>
          <a:custGeom>
            <a:avLst/>
            <a:gdLst>
              <a:gd name="T0" fmla="*/ 0 w 30"/>
              <a:gd name="T1" fmla="*/ 0 h 1588"/>
              <a:gd name="T2" fmla="*/ 12 w 30"/>
              <a:gd name="T3" fmla="*/ 0 h 1588"/>
              <a:gd name="T4" fmla="*/ 30 w 30"/>
              <a:gd name="T5" fmla="*/ 0 h 1588"/>
              <a:gd name="T6" fmla="*/ 0 60000 65536"/>
              <a:gd name="T7" fmla="*/ 0 60000 65536"/>
              <a:gd name="T8" fmla="*/ 0 60000 65536"/>
              <a:gd name="T9" fmla="*/ 0 w 30"/>
              <a:gd name="T10" fmla="*/ 0 h 1588"/>
              <a:gd name="T11" fmla="*/ 30 w 30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1588">
                <a:moveTo>
                  <a:pt x="0" y="0"/>
                </a:moveTo>
                <a:lnTo>
                  <a:pt x="12" y="0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84" name="Freeform 77"/>
          <p:cNvSpPr>
            <a:spLocks/>
          </p:cNvSpPr>
          <p:nvPr/>
        </p:nvSpPr>
        <p:spPr bwMode="auto">
          <a:xfrm>
            <a:off x="3373438" y="3933825"/>
            <a:ext cx="47625" cy="47625"/>
          </a:xfrm>
          <a:custGeom>
            <a:avLst/>
            <a:gdLst>
              <a:gd name="T0" fmla="*/ 0 w 30"/>
              <a:gd name="T1" fmla="*/ 30 h 30"/>
              <a:gd name="T2" fmla="*/ 6 w 30"/>
              <a:gd name="T3" fmla="*/ 24 h 30"/>
              <a:gd name="T4" fmla="*/ 12 w 30"/>
              <a:gd name="T5" fmla="*/ 18 h 30"/>
              <a:gd name="T6" fmla="*/ 30 w 30"/>
              <a:gd name="T7" fmla="*/ 0 h 30"/>
              <a:gd name="T8" fmla="*/ 0 60000 65536"/>
              <a:gd name="T9" fmla="*/ 0 60000 65536"/>
              <a:gd name="T10" fmla="*/ 0 60000 65536"/>
              <a:gd name="T11" fmla="*/ 0 60000 65536"/>
              <a:gd name="T12" fmla="*/ 0 w 30"/>
              <a:gd name="T13" fmla="*/ 0 h 30"/>
              <a:gd name="T14" fmla="*/ 30 w 30"/>
              <a:gd name="T15" fmla="*/ 30 h 3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" h="30">
                <a:moveTo>
                  <a:pt x="0" y="30"/>
                </a:moveTo>
                <a:lnTo>
                  <a:pt x="6" y="24"/>
                </a:lnTo>
                <a:lnTo>
                  <a:pt x="12" y="18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85" name="Line 78"/>
          <p:cNvSpPr>
            <a:spLocks noChangeShapeType="1"/>
          </p:cNvSpPr>
          <p:nvPr/>
        </p:nvSpPr>
        <p:spPr bwMode="auto">
          <a:xfrm flipV="1">
            <a:off x="3421063" y="3905250"/>
            <a:ext cx="47625" cy="28575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86" name="Freeform 79"/>
          <p:cNvSpPr>
            <a:spLocks/>
          </p:cNvSpPr>
          <p:nvPr/>
        </p:nvSpPr>
        <p:spPr bwMode="auto">
          <a:xfrm>
            <a:off x="3468688" y="3886200"/>
            <a:ext cx="38100" cy="19050"/>
          </a:xfrm>
          <a:custGeom>
            <a:avLst/>
            <a:gdLst>
              <a:gd name="T0" fmla="*/ 0 w 24"/>
              <a:gd name="T1" fmla="*/ 12 h 12"/>
              <a:gd name="T2" fmla="*/ 12 w 24"/>
              <a:gd name="T3" fmla="*/ 6 h 12"/>
              <a:gd name="T4" fmla="*/ 18 w 24"/>
              <a:gd name="T5" fmla="*/ 6 h 12"/>
              <a:gd name="T6" fmla="*/ 24 w 24"/>
              <a:gd name="T7" fmla="*/ 0 h 12"/>
              <a:gd name="T8" fmla="*/ 0 60000 65536"/>
              <a:gd name="T9" fmla="*/ 0 60000 65536"/>
              <a:gd name="T10" fmla="*/ 0 60000 65536"/>
              <a:gd name="T11" fmla="*/ 0 60000 65536"/>
              <a:gd name="T12" fmla="*/ 0 w 24"/>
              <a:gd name="T13" fmla="*/ 0 h 12"/>
              <a:gd name="T14" fmla="*/ 24 w 24"/>
              <a:gd name="T15" fmla="*/ 12 h 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" h="12">
                <a:moveTo>
                  <a:pt x="0" y="12"/>
                </a:moveTo>
                <a:lnTo>
                  <a:pt x="12" y="6"/>
                </a:lnTo>
                <a:lnTo>
                  <a:pt x="18" y="6"/>
                </a:lnTo>
                <a:lnTo>
                  <a:pt x="24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87" name="Freeform 80"/>
          <p:cNvSpPr>
            <a:spLocks/>
          </p:cNvSpPr>
          <p:nvPr/>
        </p:nvSpPr>
        <p:spPr bwMode="auto">
          <a:xfrm>
            <a:off x="3506788" y="3800475"/>
            <a:ext cx="47625" cy="85725"/>
          </a:xfrm>
          <a:custGeom>
            <a:avLst/>
            <a:gdLst>
              <a:gd name="T0" fmla="*/ 0 w 30"/>
              <a:gd name="T1" fmla="*/ 54 h 54"/>
              <a:gd name="T2" fmla="*/ 6 w 30"/>
              <a:gd name="T3" fmla="*/ 42 h 54"/>
              <a:gd name="T4" fmla="*/ 12 w 30"/>
              <a:gd name="T5" fmla="*/ 30 h 54"/>
              <a:gd name="T6" fmla="*/ 30 w 30"/>
              <a:gd name="T7" fmla="*/ 0 h 54"/>
              <a:gd name="T8" fmla="*/ 0 60000 65536"/>
              <a:gd name="T9" fmla="*/ 0 60000 65536"/>
              <a:gd name="T10" fmla="*/ 0 60000 65536"/>
              <a:gd name="T11" fmla="*/ 0 60000 65536"/>
              <a:gd name="T12" fmla="*/ 0 w 30"/>
              <a:gd name="T13" fmla="*/ 0 h 54"/>
              <a:gd name="T14" fmla="*/ 30 w 30"/>
              <a:gd name="T15" fmla="*/ 54 h 5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" h="54">
                <a:moveTo>
                  <a:pt x="0" y="54"/>
                </a:moveTo>
                <a:lnTo>
                  <a:pt x="6" y="42"/>
                </a:lnTo>
                <a:lnTo>
                  <a:pt x="12" y="30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88" name="Freeform 81"/>
          <p:cNvSpPr>
            <a:spLocks/>
          </p:cNvSpPr>
          <p:nvPr/>
        </p:nvSpPr>
        <p:spPr bwMode="auto">
          <a:xfrm>
            <a:off x="3554413" y="3695700"/>
            <a:ext cx="47625" cy="104775"/>
          </a:xfrm>
          <a:custGeom>
            <a:avLst/>
            <a:gdLst>
              <a:gd name="T0" fmla="*/ 0 w 30"/>
              <a:gd name="T1" fmla="*/ 66 h 66"/>
              <a:gd name="T2" fmla="*/ 12 w 30"/>
              <a:gd name="T3" fmla="*/ 36 h 66"/>
              <a:gd name="T4" fmla="*/ 30 w 30"/>
              <a:gd name="T5" fmla="*/ 0 h 66"/>
              <a:gd name="T6" fmla="*/ 0 60000 65536"/>
              <a:gd name="T7" fmla="*/ 0 60000 65536"/>
              <a:gd name="T8" fmla="*/ 0 60000 65536"/>
              <a:gd name="T9" fmla="*/ 0 w 30"/>
              <a:gd name="T10" fmla="*/ 0 h 66"/>
              <a:gd name="T11" fmla="*/ 30 w 30"/>
              <a:gd name="T12" fmla="*/ 66 h 6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66">
                <a:moveTo>
                  <a:pt x="0" y="66"/>
                </a:moveTo>
                <a:lnTo>
                  <a:pt x="12" y="3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89" name="Rectangle 82"/>
          <p:cNvSpPr>
            <a:spLocks noChangeArrowheads="1"/>
          </p:cNvSpPr>
          <p:nvPr/>
        </p:nvSpPr>
        <p:spPr bwMode="auto">
          <a:xfrm>
            <a:off x="823913" y="5616575"/>
            <a:ext cx="109537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700" b="1">
                <a:solidFill>
                  <a:srgbClr val="000000"/>
                </a:solidFill>
              </a:rPr>
              <a:t>0</a:t>
            </a:r>
            <a:endParaRPr lang="en-US" sz="2000"/>
          </a:p>
        </p:txBody>
      </p:sp>
      <p:sp>
        <p:nvSpPr>
          <p:cNvPr id="401490" name="Rectangle 83"/>
          <p:cNvSpPr>
            <a:spLocks noChangeArrowheads="1"/>
          </p:cNvSpPr>
          <p:nvPr/>
        </p:nvSpPr>
        <p:spPr bwMode="auto">
          <a:xfrm>
            <a:off x="823913" y="3552825"/>
            <a:ext cx="109537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700" b="1">
                <a:solidFill>
                  <a:srgbClr val="000000"/>
                </a:solidFill>
              </a:rPr>
              <a:t>8</a:t>
            </a:r>
            <a:endParaRPr lang="en-US" sz="2000"/>
          </a:p>
        </p:txBody>
      </p:sp>
      <p:sp>
        <p:nvSpPr>
          <p:cNvPr id="401491" name="Rectangle 84"/>
          <p:cNvSpPr>
            <a:spLocks noChangeArrowheads="1"/>
          </p:cNvSpPr>
          <p:nvPr/>
        </p:nvSpPr>
        <p:spPr bwMode="auto">
          <a:xfrm>
            <a:off x="700088" y="1479550"/>
            <a:ext cx="219075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700" b="1">
                <a:solidFill>
                  <a:srgbClr val="000000"/>
                </a:solidFill>
              </a:rPr>
              <a:t>16</a:t>
            </a:r>
            <a:endParaRPr lang="en-US" sz="2000"/>
          </a:p>
        </p:txBody>
      </p:sp>
      <p:sp>
        <p:nvSpPr>
          <p:cNvPr id="401492" name="Rectangle 85"/>
          <p:cNvSpPr>
            <a:spLocks noChangeArrowheads="1"/>
          </p:cNvSpPr>
          <p:nvPr/>
        </p:nvSpPr>
        <p:spPr bwMode="auto">
          <a:xfrm>
            <a:off x="871538" y="5930900"/>
            <a:ext cx="43815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700" b="1">
                <a:solidFill>
                  <a:srgbClr val="000000"/>
                </a:solidFill>
              </a:rPr>
              <a:t>1950</a:t>
            </a:r>
            <a:endParaRPr lang="en-US" sz="2000"/>
          </a:p>
        </p:txBody>
      </p:sp>
      <p:sp>
        <p:nvSpPr>
          <p:cNvPr id="401493" name="Rectangle 86"/>
          <p:cNvSpPr>
            <a:spLocks noChangeArrowheads="1"/>
          </p:cNvSpPr>
          <p:nvPr/>
        </p:nvSpPr>
        <p:spPr bwMode="auto">
          <a:xfrm>
            <a:off x="3173413" y="5930900"/>
            <a:ext cx="43815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700" b="1">
                <a:solidFill>
                  <a:srgbClr val="000000"/>
                </a:solidFill>
              </a:rPr>
              <a:t>2000</a:t>
            </a:r>
            <a:endParaRPr lang="en-US" sz="2000"/>
          </a:p>
        </p:txBody>
      </p:sp>
      <p:sp>
        <p:nvSpPr>
          <p:cNvPr id="401494" name="Rectangle 87"/>
          <p:cNvSpPr>
            <a:spLocks noChangeArrowheads="1"/>
          </p:cNvSpPr>
          <p:nvPr/>
        </p:nvSpPr>
        <p:spPr bwMode="auto">
          <a:xfrm>
            <a:off x="5476875" y="5930900"/>
            <a:ext cx="43815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700" b="1">
                <a:solidFill>
                  <a:srgbClr val="000000"/>
                </a:solidFill>
              </a:rPr>
              <a:t>2050</a:t>
            </a:r>
            <a:endParaRPr lang="en-US" sz="2000"/>
          </a:p>
        </p:txBody>
      </p:sp>
      <p:sp>
        <p:nvSpPr>
          <p:cNvPr id="401495" name="Rectangle 88"/>
          <p:cNvSpPr>
            <a:spLocks noChangeArrowheads="1"/>
          </p:cNvSpPr>
          <p:nvPr/>
        </p:nvSpPr>
        <p:spPr bwMode="auto">
          <a:xfrm>
            <a:off x="7769225" y="5930900"/>
            <a:ext cx="43815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700" b="1">
                <a:solidFill>
                  <a:srgbClr val="000000"/>
                </a:solidFill>
              </a:rPr>
              <a:t>2100</a:t>
            </a:r>
            <a:endParaRPr lang="en-US" sz="2000"/>
          </a:p>
        </p:txBody>
      </p:sp>
      <p:sp>
        <p:nvSpPr>
          <p:cNvPr id="401496" name="Freeform 89"/>
          <p:cNvSpPr>
            <a:spLocks/>
          </p:cNvSpPr>
          <p:nvPr/>
        </p:nvSpPr>
        <p:spPr bwMode="auto">
          <a:xfrm>
            <a:off x="1128713" y="3635375"/>
            <a:ext cx="2628900" cy="1670050"/>
          </a:xfrm>
          <a:custGeom>
            <a:avLst/>
            <a:gdLst>
              <a:gd name="T0" fmla="*/ 35 w 1656"/>
              <a:gd name="T1" fmla="*/ 1036 h 1052"/>
              <a:gd name="T2" fmla="*/ 86 w 1656"/>
              <a:gd name="T3" fmla="*/ 1030 h 1052"/>
              <a:gd name="T4" fmla="*/ 138 w 1656"/>
              <a:gd name="T5" fmla="*/ 988 h 1052"/>
              <a:gd name="T6" fmla="*/ 165 w 1656"/>
              <a:gd name="T7" fmla="*/ 971 h 1052"/>
              <a:gd name="T8" fmla="*/ 210 w 1656"/>
              <a:gd name="T9" fmla="*/ 952 h 1052"/>
              <a:gd name="T10" fmla="*/ 249 w 1656"/>
              <a:gd name="T11" fmla="*/ 932 h 1052"/>
              <a:gd name="T12" fmla="*/ 278 w 1656"/>
              <a:gd name="T13" fmla="*/ 905 h 1052"/>
              <a:gd name="T14" fmla="*/ 312 w 1656"/>
              <a:gd name="T15" fmla="*/ 901 h 1052"/>
              <a:gd name="T16" fmla="*/ 345 w 1656"/>
              <a:gd name="T17" fmla="*/ 884 h 1052"/>
              <a:gd name="T18" fmla="*/ 404 w 1656"/>
              <a:gd name="T19" fmla="*/ 830 h 1052"/>
              <a:gd name="T20" fmla="*/ 452 w 1656"/>
              <a:gd name="T21" fmla="*/ 788 h 1052"/>
              <a:gd name="T22" fmla="*/ 516 w 1656"/>
              <a:gd name="T23" fmla="*/ 740 h 1052"/>
              <a:gd name="T24" fmla="*/ 557 w 1656"/>
              <a:gd name="T25" fmla="*/ 683 h 1052"/>
              <a:gd name="T26" fmla="*/ 609 w 1656"/>
              <a:gd name="T27" fmla="*/ 635 h 1052"/>
              <a:gd name="T28" fmla="*/ 651 w 1656"/>
              <a:gd name="T29" fmla="*/ 575 h 1052"/>
              <a:gd name="T30" fmla="*/ 689 w 1656"/>
              <a:gd name="T31" fmla="*/ 571 h 1052"/>
              <a:gd name="T32" fmla="*/ 729 w 1656"/>
              <a:gd name="T33" fmla="*/ 557 h 1052"/>
              <a:gd name="T34" fmla="*/ 774 w 1656"/>
              <a:gd name="T35" fmla="*/ 511 h 1052"/>
              <a:gd name="T36" fmla="*/ 815 w 1656"/>
              <a:gd name="T37" fmla="*/ 467 h 1052"/>
              <a:gd name="T38" fmla="*/ 837 w 1656"/>
              <a:gd name="T39" fmla="*/ 443 h 1052"/>
              <a:gd name="T40" fmla="*/ 876 w 1656"/>
              <a:gd name="T41" fmla="*/ 467 h 1052"/>
              <a:gd name="T42" fmla="*/ 915 w 1656"/>
              <a:gd name="T43" fmla="*/ 485 h 1052"/>
              <a:gd name="T44" fmla="*/ 954 w 1656"/>
              <a:gd name="T45" fmla="*/ 488 h 1052"/>
              <a:gd name="T46" fmla="*/ 984 w 1656"/>
              <a:gd name="T47" fmla="*/ 455 h 1052"/>
              <a:gd name="T48" fmla="*/ 1011 w 1656"/>
              <a:gd name="T49" fmla="*/ 430 h 1052"/>
              <a:gd name="T50" fmla="*/ 1047 w 1656"/>
              <a:gd name="T51" fmla="*/ 397 h 1052"/>
              <a:gd name="T52" fmla="*/ 1085 w 1656"/>
              <a:gd name="T53" fmla="*/ 359 h 1052"/>
              <a:gd name="T54" fmla="*/ 1134 w 1656"/>
              <a:gd name="T55" fmla="*/ 326 h 1052"/>
              <a:gd name="T56" fmla="*/ 1164 w 1656"/>
              <a:gd name="T57" fmla="*/ 305 h 1052"/>
              <a:gd name="T58" fmla="*/ 1190 w 1656"/>
              <a:gd name="T59" fmla="*/ 304 h 1052"/>
              <a:gd name="T60" fmla="*/ 1238 w 1656"/>
              <a:gd name="T61" fmla="*/ 314 h 1052"/>
              <a:gd name="T62" fmla="*/ 1283 w 1656"/>
              <a:gd name="T63" fmla="*/ 286 h 1052"/>
              <a:gd name="T64" fmla="*/ 1313 w 1656"/>
              <a:gd name="T65" fmla="*/ 257 h 1052"/>
              <a:gd name="T66" fmla="*/ 1335 w 1656"/>
              <a:gd name="T67" fmla="*/ 226 h 1052"/>
              <a:gd name="T68" fmla="*/ 1359 w 1656"/>
              <a:gd name="T69" fmla="*/ 211 h 1052"/>
              <a:gd name="T70" fmla="*/ 1392 w 1656"/>
              <a:gd name="T71" fmla="*/ 218 h 1052"/>
              <a:gd name="T72" fmla="*/ 1427 w 1656"/>
              <a:gd name="T73" fmla="*/ 205 h 1052"/>
              <a:gd name="T74" fmla="*/ 1455 w 1656"/>
              <a:gd name="T75" fmla="*/ 181 h 1052"/>
              <a:gd name="T76" fmla="*/ 1490 w 1656"/>
              <a:gd name="T77" fmla="*/ 163 h 1052"/>
              <a:gd name="T78" fmla="*/ 1520 w 1656"/>
              <a:gd name="T79" fmla="*/ 113 h 1052"/>
              <a:gd name="T80" fmla="*/ 1545 w 1656"/>
              <a:gd name="T81" fmla="*/ 64 h 1052"/>
              <a:gd name="T82" fmla="*/ 1647 w 1656"/>
              <a:gd name="T83" fmla="*/ 5 h 1052"/>
              <a:gd name="T84" fmla="*/ 1584 w 1656"/>
              <a:gd name="T85" fmla="*/ 35 h 105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656"/>
              <a:gd name="T130" fmla="*/ 0 h 1052"/>
              <a:gd name="T131" fmla="*/ 1656 w 1656"/>
              <a:gd name="T132" fmla="*/ 1052 h 1052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656" h="1052">
                <a:moveTo>
                  <a:pt x="0" y="1052"/>
                </a:moveTo>
                <a:cubicBezTo>
                  <a:pt x="12" y="1046"/>
                  <a:pt x="24" y="1040"/>
                  <a:pt x="35" y="1036"/>
                </a:cubicBezTo>
                <a:cubicBezTo>
                  <a:pt x="46" y="1032"/>
                  <a:pt x="58" y="1028"/>
                  <a:pt x="66" y="1027"/>
                </a:cubicBezTo>
                <a:cubicBezTo>
                  <a:pt x="74" y="1026"/>
                  <a:pt x="79" y="1030"/>
                  <a:pt x="86" y="1030"/>
                </a:cubicBezTo>
                <a:cubicBezTo>
                  <a:pt x="93" y="1030"/>
                  <a:pt x="98" y="1034"/>
                  <a:pt x="107" y="1027"/>
                </a:cubicBezTo>
                <a:cubicBezTo>
                  <a:pt x="116" y="1020"/>
                  <a:pt x="131" y="996"/>
                  <a:pt x="138" y="988"/>
                </a:cubicBezTo>
                <a:cubicBezTo>
                  <a:pt x="145" y="980"/>
                  <a:pt x="146" y="982"/>
                  <a:pt x="150" y="979"/>
                </a:cubicBezTo>
                <a:cubicBezTo>
                  <a:pt x="154" y="976"/>
                  <a:pt x="160" y="975"/>
                  <a:pt x="165" y="971"/>
                </a:cubicBezTo>
                <a:cubicBezTo>
                  <a:pt x="170" y="967"/>
                  <a:pt x="173" y="959"/>
                  <a:pt x="180" y="956"/>
                </a:cubicBezTo>
                <a:cubicBezTo>
                  <a:pt x="187" y="953"/>
                  <a:pt x="201" y="954"/>
                  <a:pt x="210" y="952"/>
                </a:cubicBezTo>
                <a:cubicBezTo>
                  <a:pt x="219" y="950"/>
                  <a:pt x="227" y="947"/>
                  <a:pt x="233" y="944"/>
                </a:cubicBezTo>
                <a:cubicBezTo>
                  <a:pt x="239" y="941"/>
                  <a:pt x="244" y="936"/>
                  <a:pt x="249" y="932"/>
                </a:cubicBezTo>
                <a:cubicBezTo>
                  <a:pt x="254" y="928"/>
                  <a:pt x="258" y="926"/>
                  <a:pt x="263" y="922"/>
                </a:cubicBezTo>
                <a:cubicBezTo>
                  <a:pt x="268" y="918"/>
                  <a:pt x="273" y="908"/>
                  <a:pt x="278" y="905"/>
                </a:cubicBezTo>
                <a:cubicBezTo>
                  <a:pt x="283" y="902"/>
                  <a:pt x="288" y="905"/>
                  <a:pt x="294" y="904"/>
                </a:cubicBezTo>
                <a:cubicBezTo>
                  <a:pt x="300" y="903"/>
                  <a:pt x="307" y="902"/>
                  <a:pt x="312" y="901"/>
                </a:cubicBezTo>
                <a:cubicBezTo>
                  <a:pt x="317" y="900"/>
                  <a:pt x="322" y="898"/>
                  <a:pt x="327" y="895"/>
                </a:cubicBezTo>
                <a:cubicBezTo>
                  <a:pt x="332" y="892"/>
                  <a:pt x="339" y="888"/>
                  <a:pt x="345" y="884"/>
                </a:cubicBezTo>
                <a:cubicBezTo>
                  <a:pt x="351" y="880"/>
                  <a:pt x="356" y="877"/>
                  <a:pt x="366" y="868"/>
                </a:cubicBezTo>
                <a:cubicBezTo>
                  <a:pt x="376" y="859"/>
                  <a:pt x="394" y="839"/>
                  <a:pt x="404" y="830"/>
                </a:cubicBezTo>
                <a:cubicBezTo>
                  <a:pt x="414" y="821"/>
                  <a:pt x="418" y="822"/>
                  <a:pt x="426" y="815"/>
                </a:cubicBezTo>
                <a:cubicBezTo>
                  <a:pt x="434" y="808"/>
                  <a:pt x="443" y="795"/>
                  <a:pt x="452" y="788"/>
                </a:cubicBezTo>
                <a:cubicBezTo>
                  <a:pt x="461" y="781"/>
                  <a:pt x="471" y="780"/>
                  <a:pt x="482" y="772"/>
                </a:cubicBezTo>
                <a:cubicBezTo>
                  <a:pt x="493" y="764"/>
                  <a:pt x="506" y="750"/>
                  <a:pt x="516" y="740"/>
                </a:cubicBezTo>
                <a:cubicBezTo>
                  <a:pt x="526" y="730"/>
                  <a:pt x="536" y="722"/>
                  <a:pt x="543" y="712"/>
                </a:cubicBezTo>
                <a:cubicBezTo>
                  <a:pt x="550" y="702"/>
                  <a:pt x="550" y="693"/>
                  <a:pt x="557" y="683"/>
                </a:cubicBezTo>
                <a:cubicBezTo>
                  <a:pt x="564" y="673"/>
                  <a:pt x="578" y="661"/>
                  <a:pt x="587" y="653"/>
                </a:cubicBezTo>
                <a:cubicBezTo>
                  <a:pt x="596" y="645"/>
                  <a:pt x="602" y="643"/>
                  <a:pt x="609" y="635"/>
                </a:cubicBezTo>
                <a:cubicBezTo>
                  <a:pt x="616" y="627"/>
                  <a:pt x="622" y="615"/>
                  <a:pt x="629" y="605"/>
                </a:cubicBezTo>
                <a:cubicBezTo>
                  <a:pt x="636" y="595"/>
                  <a:pt x="645" y="581"/>
                  <a:pt x="651" y="575"/>
                </a:cubicBezTo>
                <a:cubicBezTo>
                  <a:pt x="657" y="569"/>
                  <a:pt x="662" y="572"/>
                  <a:pt x="668" y="571"/>
                </a:cubicBezTo>
                <a:cubicBezTo>
                  <a:pt x="674" y="570"/>
                  <a:pt x="681" y="570"/>
                  <a:pt x="689" y="571"/>
                </a:cubicBezTo>
                <a:cubicBezTo>
                  <a:pt x="697" y="572"/>
                  <a:pt x="710" y="579"/>
                  <a:pt x="717" y="577"/>
                </a:cubicBezTo>
                <a:cubicBezTo>
                  <a:pt x="724" y="575"/>
                  <a:pt x="724" y="564"/>
                  <a:pt x="729" y="557"/>
                </a:cubicBezTo>
                <a:cubicBezTo>
                  <a:pt x="734" y="550"/>
                  <a:pt x="740" y="541"/>
                  <a:pt x="747" y="533"/>
                </a:cubicBezTo>
                <a:cubicBezTo>
                  <a:pt x="754" y="525"/>
                  <a:pt x="766" y="517"/>
                  <a:pt x="774" y="511"/>
                </a:cubicBezTo>
                <a:cubicBezTo>
                  <a:pt x="782" y="505"/>
                  <a:pt x="790" y="503"/>
                  <a:pt x="797" y="496"/>
                </a:cubicBezTo>
                <a:cubicBezTo>
                  <a:pt x="804" y="489"/>
                  <a:pt x="811" y="474"/>
                  <a:pt x="815" y="467"/>
                </a:cubicBezTo>
                <a:cubicBezTo>
                  <a:pt x="819" y="460"/>
                  <a:pt x="820" y="459"/>
                  <a:pt x="824" y="455"/>
                </a:cubicBezTo>
                <a:cubicBezTo>
                  <a:pt x="828" y="451"/>
                  <a:pt x="832" y="444"/>
                  <a:pt x="837" y="443"/>
                </a:cubicBezTo>
                <a:cubicBezTo>
                  <a:pt x="842" y="442"/>
                  <a:pt x="849" y="445"/>
                  <a:pt x="855" y="449"/>
                </a:cubicBezTo>
                <a:cubicBezTo>
                  <a:pt x="861" y="453"/>
                  <a:pt x="869" y="462"/>
                  <a:pt x="876" y="467"/>
                </a:cubicBezTo>
                <a:cubicBezTo>
                  <a:pt x="883" y="472"/>
                  <a:pt x="890" y="479"/>
                  <a:pt x="896" y="482"/>
                </a:cubicBezTo>
                <a:cubicBezTo>
                  <a:pt x="902" y="485"/>
                  <a:pt x="908" y="484"/>
                  <a:pt x="915" y="485"/>
                </a:cubicBezTo>
                <a:cubicBezTo>
                  <a:pt x="922" y="486"/>
                  <a:pt x="933" y="490"/>
                  <a:pt x="939" y="490"/>
                </a:cubicBezTo>
                <a:cubicBezTo>
                  <a:pt x="945" y="490"/>
                  <a:pt x="949" y="491"/>
                  <a:pt x="954" y="488"/>
                </a:cubicBezTo>
                <a:cubicBezTo>
                  <a:pt x="959" y="485"/>
                  <a:pt x="966" y="478"/>
                  <a:pt x="971" y="472"/>
                </a:cubicBezTo>
                <a:cubicBezTo>
                  <a:pt x="976" y="466"/>
                  <a:pt x="980" y="460"/>
                  <a:pt x="984" y="455"/>
                </a:cubicBezTo>
                <a:cubicBezTo>
                  <a:pt x="988" y="450"/>
                  <a:pt x="989" y="447"/>
                  <a:pt x="993" y="443"/>
                </a:cubicBezTo>
                <a:cubicBezTo>
                  <a:pt x="997" y="439"/>
                  <a:pt x="1006" y="434"/>
                  <a:pt x="1011" y="430"/>
                </a:cubicBezTo>
                <a:cubicBezTo>
                  <a:pt x="1016" y="426"/>
                  <a:pt x="1020" y="421"/>
                  <a:pt x="1026" y="416"/>
                </a:cubicBezTo>
                <a:cubicBezTo>
                  <a:pt x="1032" y="411"/>
                  <a:pt x="1040" y="402"/>
                  <a:pt x="1047" y="397"/>
                </a:cubicBezTo>
                <a:cubicBezTo>
                  <a:pt x="1054" y="392"/>
                  <a:pt x="1061" y="389"/>
                  <a:pt x="1067" y="383"/>
                </a:cubicBezTo>
                <a:cubicBezTo>
                  <a:pt x="1073" y="377"/>
                  <a:pt x="1079" y="366"/>
                  <a:pt x="1085" y="359"/>
                </a:cubicBezTo>
                <a:cubicBezTo>
                  <a:pt x="1091" y="352"/>
                  <a:pt x="1098" y="345"/>
                  <a:pt x="1106" y="340"/>
                </a:cubicBezTo>
                <a:cubicBezTo>
                  <a:pt x="1114" y="335"/>
                  <a:pt x="1126" y="330"/>
                  <a:pt x="1134" y="326"/>
                </a:cubicBezTo>
                <a:cubicBezTo>
                  <a:pt x="1142" y="322"/>
                  <a:pt x="1149" y="319"/>
                  <a:pt x="1154" y="316"/>
                </a:cubicBezTo>
                <a:cubicBezTo>
                  <a:pt x="1159" y="313"/>
                  <a:pt x="1161" y="308"/>
                  <a:pt x="1164" y="305"/>
                </a:cubicBezTo>
                <a:cubicBezTo>
                  <a:pt x="1167" y="302"/>
                  <a:pt x="1169" y="298"/>
                  <a:pt x="1173" y="298"/>
                </a:cubicBezTo>
                <a:cubicBezTo>
                  <a:pt x="1177" y="298"/>
                  <a:pt x="1184" y="301"/>
                  <a:pt x="1190" y="304"/>
                </a:cubicBezTo>
                <a:cubicBezTo>
                  <a:pt x="1196" y="307"/>
                  <a:pt x="1204" y="314"/>
                  <a:pt x="1212" y="316"/>
                </a:cubicBezTo>
                <a:cubicBezTo>
                  <a:pt x="1220" y="318"/>
                  <a:pt x="1229" y="317"/>
                  <a:pt x="1238" y="314"/>
                </a:cubicBezTo>
                <a:cubicBezTo>
                  <a:pt x="1247" y="311"/>
                  <a:pt x="1258" y="301"/>
                  <a:pt x="1265" y="296"/>
                </a:cubicBezTo>
                <a:cubicBezTo>
                  <a:pt x="1272" y="291"/>
                  <a:pt x="1278" y="290"/>
                  <a:pt x="1283" y="286"/>
                </a:cubicBezTo>
                <a:cubicBezTo>
                  <a:pt x="1288" y="282"/>
                  <a:pt x="1291" y="280"/>
                  <a:pt x="1296" y="275"/>
                </a:cubicBezTo>
                <a:cubicBezTo>
                  <a:pt x="1301" y="270"/>
                  <a:pt x="1309" y="263"/>
                  <a:pt x="1313" y="257"/>
                </a:cubicBezTo>
                <a:cubicBezTo>
                  <a:pt x="1317" y="251"/>
                  <a:pt x="1319" y="246"/>
                  <a:pt x="1323" y="241"/>
                </a:cubicBezTo>
                <a:cubicBezTo>
                  <a:pt x="1327" y="236"/>
                  <a:pt x="1331" y="230"/>
                  <a:pt x="1335" y="226"/>
                </a:cubicBezTo>
                <a:cubicBezTo>
                  <a:pt x="1339" y="222"/>
                  <a:pt x="1345" y="220"/>
                  <a:pt x="1349" y="217"/>
                </a:cubicBezTo>
                <a:cubicBezTo>
                  <a:pt x="1353" y="214"/>
                  <a:pt x="1355" y="211"/>
                  <a:pt x="1359" y="211"/>
                </a:cubicBezTo>
                <a:cubicBezTo>
                  <a:pt x="1363" y="211"/>
                  <a:pt x="1371" y="214"/>
                  <a:pt x="1376" y="215"/>
                </a:cubicBezTo>
                <a:cubicBezTo>
                  <a:pt x="1381" y="216"/>
                  <a:pt x="1386" y="218"/>
                  <a:pt x="1392" y="218"/>
                </a:cubicBezTo>
                <a:cubicBezTo>
                  <a:pt x="1398" y="218"/>
                  <a:pt x="1407" y="219"/>
                  <a:pt x="1413" y="217"/>
                </a:cubicBezTo>
                <a:cubicBezTo>
                  <a:pt x="1419" y="215"/>
                  <a:pt x="1423" y="209"/>
                  <a:pt x="1427" y="205"/>
                </a:cubicBezTo>
                <a:cubicBezTo>
                  <a:pt x="1431" y="201"/>
                  <a:pt x="1434" y="195"/>
                  <a:pt x="1439" y="191"/>
                </a:cubicBezTo>
                <a:cubicBezTo>
                  <a:pt x="1444" y="187"/>
                  <a:pt x="1450" y="184"/>
                  <a:pt x="1455" y="181"/>
                </a:cubicBezTo>
                <a:cubicBezTo>
                  <a:pt x="1460" y="178"/>
                  <a:pt x="1464" y="175"/>
                  <a:pt x="1470" y="172"/>
                </a:cubicBezTo>
                <a:cubicBezTo>
                  <a:pt x="1476" y="169"/>
                  <a:pt x="1484" y="169"/>
                  <a:pt x="1490" y="163"/>
                </a:cubicBezTo>
                <a:cubicBezTo>
                  <a:pt x="1496" y="157"/>
                  <a:pt x="1503" y="145"/>
                  <a:pt x="1508" y="137"/>
                </a:cubicBezTo>
                <a:cubicBezTo>
                  <a:pt x="1513" y="129"/>
                  <a:pt x="1516" y="121"/>
                  <a:pt x="1520" y="113"/>
                </a:cubicBezTo>
                <a:cubicBezTo>
                  <a:pt x="1524" y="105"/>
                  <a:pt x="1528" y="99"/>
                  <a:pt x="1532" y="91"/>
                </a:cubicBezTo>
                <a:cubicBezTo>
                  <a:pt x="1536" y="83"/>
                  <a:pt x="1542" y="71"/>
                  <a:pt x="1545" y="64"/>
                </a:cubicBezTo>
                <a:cubicBezTo>
                  <a:pt x="1548" y="57"/>
                  <a:pt x="1534" y="60"/>
                  <a:pt x="1551" y="50"/>
                </a:cubicBezTo>
                <a:cubicBezTo>
                  <a:pt x="1568" y="40"/>
                  <a:pt x="1638" y="10"/>
                  <a:pt x="1647" y="5"/>
                </a:cubicBezTo>
                <a:cubicBezTo>
                  <a:pt x="1656" y="0"/>
                  <a:pt x="1615" y="18"/>
                  <a:pt x="1605" y="23"/>
                </a:cubicBezTo>
                <a:cubicBezTo>
                  <a:pt x="1595" y="28"/>
                  <a:pt x="1591" y="32"/>
                  <a:pt x="1584" y="35"/>
                </a:cubicBezTo>
                <a:cubicBezTo>
                  <a:pt x="1577" y="38"/>
                  <a:pt x="1567" y="38"/>
                  <a:pt x="1563" y="38"/>
                </a:cubicBezTo>
              </a:path>
            </a:pathLst>
          </a:custGeom>
          <a:noFill/>
          <a:ln w="57150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97" name="Line 90"/>
          <p:cNvSpPr>
            <a:spLocks noChangeShapeType="1"/>
          </p:cNvSpPr>
          <p:nvPr/>
        </p:nvSpPr>
        <p:spPr bwMode="auto">
          <a:xfrm flipV="1">
            <a:off x="3759200" y="3644900"/>
            <a:ext cx="0" cy="2082800"/>
          </a:xfrm>
          <a:prstGeom prst="line">
            <a:avLst/>
          </a:prstGeom>
          <a:noFill/>
          <a:ln w="38100">
            <a:solidFill>
              <a:srgbClr val="FFFF66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498" name="Line 91"/>
          <p:cNvSpPr>
            <a:spLocks noChangeShapeType="1"/>
          </p:cNvSpPr>
          <p:nvPr/>
        </p:nvSpPr>
        <p:spPr bwMode="auto">
          <a:xfrm>
            <a:off x="4953000" y="3848100"/>
            <a:ext cx="2413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1499" name="Line 92"/>
          <p:cNvSpPr>
            <a:spLocks noChangeShapeType="1"/>
          </p:cNvSpPr>
          <p:nvPr/>
        </p:nvSpPr>
        <p:spPr bwMode="auto">
          <a:xfrm>
            <a:off x="1119188" y="1196975"/>
            <a:ext cx="1587" cy="45434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1500" name="AutoShape 93"/>
          <p:cNvSpPr>
            <a:spLocks noChangeArrowheads="1"/>
          </p:cNvSpPr>
          <p:nvPr/>
        </p:nvSpPr>
        <p:spPr bwMode="auto">
          <a:xfrm>
            <a:off x="444500" y="4711700"/>
            <a:ext cx="431800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1501" name="Line 94"/>
          <p:cNvSpPr>
            <a:spLocks noChangeShapeType="1"/>
          </p:cNvSpPr>
          <p:nvPr/>
        </p:nvSpPr>
        <p:spPr bwMode="auto">
          <a:xfrm>
            <a:off x="850900" y="5054600"/>
            <a:ext cx="2413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1503" name="Text Box 96"/>
          <p:cNvSpPr txBox="1">
            <a:spLocks noChangeArrowheads="1"/>
          </p:cNvSpPr>
          <p:nvPr/>
        </p:nvSpPr>
        <p:spPr bwMode="auto">
          <a:xfrm>
            <a:off x="3133725" y="176213"/>
            <a:ext cx="284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000" b="1"/>
              <a:t>The Stabilization Triangle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Text Box 2"/>
          <p:cNvSpPr txBox="1">
            <a:spLocks noChangeArrowheads="1"/>
          </p:cNvSpPr>
          <p:nvPr/>
        </p:nvSpPr>
        <p:spPr bwMode="auto">
          <a:xfrm>
            <a:off x="419100" y="4711700"/>
            <a:ext cx="48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/>
              <a:t>1.6</a:t>
            </a:r>
          </a:p>
        </p:txBody>
      </p:sp>
      <p:sp>
        <p:nvSpPr>
          <p:cNvPr id="403459" name="Rectangle 3"/>
          <p:cNvSpPr>
            <a:spLocks noChangeArrowheads="1"/>
          </p:cNvSpPr>
          <p:nvPr/>
        </p:nvSpPr>
        <p:spPr bwMode="auto">
          <a:xfrm>
            <a:off x="1119188" y="5305425"/>
            <a:ext cx="2705100" cy="438150"/>
          </a:xfrm>
          <a:prstGeom prst="rect">
            <a:avLst/>
          </a:prstGeom>
          <a:solidFill>
            <a:srgbClr val="66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3460" name="Rectangle 4"/>
          <p:cNvSpPr>
            <a:spLocks noChangeAspect="1" noChangeArrowheads="1"/>
          </p:cNvSpPr>
          <p:nvPr/>
        </p:nvSpPr>
        <p:spPr bwMode="auto">
          <a:xfrm>
            <a:off x="3736975" y="3638550"/>
            <a:ext cx="2303463" cy="2089150"/>
          </a:xfrm>
          <a:prstGeom prst="rect">
            <a:avLst/>
          </a:prstGeom>
          <a:solidFill>
            <a:srgbClr val="66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3461" name="Freeform 5"/>
          <p:cNvSpPr>
            <a:spLocks noChangeAspect="1"/>
          </p:cNvSpPr>
          <p:nvPr/>
        </p:nvSpPr>
        <p:spPr bwMode="auto">
          <a:xfrm>
            <a:off x="1123950" y="3648075"/>
            <a:ext cx="2627313" cy="1676400"/>
          </a:xfrm>
          <a:custGeom>
            <a:avLst/>
            <a:gdLst>
              <a:gd name="T0" fmla="*/ 246 w 1655"/>
              <a:gd name="T1" fmla="*/ 942 h 1056"/>
              <a:gd name="T2" fmla="*/ 294 w 1655"/>
              <a:gd name="T3" fmla="*/ 900 h 1056"/>
              <a:gd name="T4" fmla="*/ 324 w 1655"/>
              <a:gd name="T5" fmla="*/ 894 h 1056"/>
              <a:gd name="T6" fmla="*/ 384 w 1655"/>
              <a:gd name="T7" fmla="*/ 846 h 1056"/>
              <a:gd name="T8" fmla="*/ 471 w 1655"/>
              <a:gd name="T9" fmla="*/ 783 h 1056"/>
              <a:gd name="T10" fmla="*/ 515 w 1655"/>
              <a:gd name="T11" fmla="*/ 744 h 1056"/>
              <a:gd name="T12" fmla="*/ 555 w 1655"/>
              <a:gd name="T13" fmla="*/ 690 h 1056"/>
              <a:gd name="T14" fmla="*/ 615 w 1655"/>
              <a:gd name="T15" fmla="*/ 627 h 1056"/>
              <a:gd name="T16" fmla="*/ 648 w 1655"/>
              <a:gd name="T17" fmla="*/ 582 h 1056"/>
              <a:gd name="T18" fmla="*/ 669 w 1655"/>
              <a:gd name="T19" fmla="*/ 561 h 1056"/>
              <a:gd name="T20" fmla="*/ 690 w 1655"/>
              <a:gd name="T21" fmla="*/ 570 h 1056"/>
              <a:gd name="T22" fmla="*/ 714 w 1655"/>
              <a:gd name="T23" fmla="*/ 570 h 1056"/>
              <a:gd name="T24" fmla="*/ 757 w 1655"/>
              <a:gd name="T25" fmla="*/ 539 h 1056"/>
              <a:gd name="T26" fmla="*/ 771 w 1655"/>
              <a:gd name="T27" fmla="*/ 501 h 1056"/>
              <a:gd name="T28" fmla="*/ 822 w 1655"/>
              <a:gd name="T29" fmla="*/ 468 h 1056"/>
              <a:gd name="T30" fmla="*/ 843 w 1655"/>
              <a:gd name="T31" fmla="*/ 438 h 1056"/>
              <a:gd name="T32" fmla="*/ 884 w 1655"/>
              <a:gd name="T33" fmla="*/ 467 h 1056"/>
              <a:gd name="T34" fmla="*/ 927 w 1655"/>
              <a:gd name="T35" fmla="*/ 480 h 1056"/>
              <a:gd name="T36" fmla="*/ 966 w 1655"/>
              <a:gd name="T37" fmla="*/ 480 h 1056"/>
              <a:gd name="T38" fmla="*/ 1017 w 1655"/>
              <a:gd name="T39" fmla="*/ 429 h 1056"/>
              <a:gd name="T40" fmla="*/ 1068 w 1655"/>
              <a:gd name="T41" fmla="*/ 375 h 1056"/>
              <a:gd name="T42" fmla="*/ 1122 w 1655"/>
              <a:gd name="T43" fmla="*/ 330 h 1056"/>
              <a:gd name="T44" fmla="*/ 1176 w 1655"/>
              <a:gd name="T45" fmla="*/ 297 h 1056"/>
              <a:gd name="T46" fmla="*/ 1221 w 1655"/>
              <a:gd name="T47" fmla="*/ 312 h 1056"/>
              <a:gd name="T48" fmla="*/ 1311 w 1655"/>
              <a:gd name="T49" fmla="*/ 267 h 1056"/>
              <a:gd name="T50" fmla="*/ 1329 w 1655"/>
              <a:gd name="T51" fmla="*/ 219 h 1056"/>
              <a:gd name="T52" fmla="*/ 1356 w 1655"/>
              <a:gd name="T53" fmla="*/ 210 h 1056"/>
              <a:gd name="T54" fmla="*/ 1398 w 1655"/>
              <a:gd name="T55" fmla="*/ 213 h 1056"/>
              <a:gd name="T56" fmla="*/ 1449 w 1655"/>
              <a:gd name="T57" fmla="*/ 195 h 1056"/>
              <a:gd name="T58" fmla="*/ 1491 w 1655"/>
              <a:gd name="T59" fmla="*/ 153 h 1056"/>
              <a:gd name="T60" fmla="*/ 1527 w 1655"/>
              <a:gd name="T61" fmla="*/ 102 h 1056"/>
              <a:gd name="T62" fmla="*/ 1557 w 1655"/>
              <a:gd name="T63" fmla="*/ 42 h 1056"/>
              <a:gd name="T64" fmla="*/ 1650 w 1655"/>
              <a:gd name="T65" fmla="*/ 0 h 1056"/>
              <a:gd name="T66" fmla="*/ 1655 w 1655"/>
              <a:gd name="T67" fmla="*/ 167 h 1056"/>
              <a:gd name="T68" fmla="*/ 1653 w 1655"/>
              <a:gd name="T69" fmla="*/ 1056 h 1056"/>
              <a:gd name="T70" fmla="*/ 1302 w 1655"/>
              <a:gd name="T71" fmla="*/ 1056 h 1056"/>
              <a:gd name="T72" fmla="*/ 1068 w 1655"/>
              <a:gd name="T73" fmla="*/ 1056 h 1056"/>
              <a:gd name="T74" fmla="*/ 0 w 1655"/>
              <a:gd name="T75" fmla="*/ 1056 h 1056"/>
              <a:gd name="T76" fmla="*/ 57 w 1655"/>
              <a:gd name="T77" fmla="*/ 1023 h 1056"/>
              <a:gd name="T78" fmla="*/ 105 w 1655"/>
              <a:gd name="T79" fmla="*/ 1011 h 1056"/>
              <a:gd name="T80" fmla="*/ 141 w 1655"/>
              <a:gd name="T81" fmla="*/ 990 h 1056"/>
              <a:gd name="T82" fmla="*/ 195 w 1655"/>
              <a:gd name="T83" fmla="*/ 951 h 1056"/>
              <a:gd name="T84" fmla="*/ 246 w 1655"/>
              <a:gd name="T85" fmla="*/ 942 h 105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655"/>
              <a:gd name="T130" fmla="*/ 0 h 1056"/>
              <a:gd name="T131" fmla="*/ 1655 w 1655"/>
              <a:gd name="T132" fmla="*/ 1056 h 105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655" h="1056">
                <a:moveTo>
                  <a:pt x="246" y="942"/>
                </a:moveTo>
                <a:lnTo>
                  <a:pt x="294" y="900"/>
                </a:lnTo>
                <a:lnTo>
                  <a:pt x="324" y="894"/>
                </a:lnTo>
                <a:lnTo>
                  <a:pt x="384" y="846"/>
                </a:lnTo>
                <a:lnTo>
                  <a:pt x="471" y="783"/>
                </a:lnTo>
                <a:lnTo>
                  <a:pt x="515" y="744"/>
                </a:lnTo>
                <a:lnTo>
                  <a:pt x="555" y="690"/>
                </a:lnTo>
                <a:lnTo>
                  <a:pt x="615" y="627"/>
                </a:lnTo>
                <a:lnTo>
                  <a:pt x="648" y="582"/>
                </a:lnTo>
                <a:lnTo>
                  <a:pt x="669" y="561"/>
                </a:lnTo>
                <a:lnTo>
                  <a:pt x="690" y="570"/>
                </a:lnTo>
                <a:lnTo>
                  <a:pt x="714" y="570"/>
                </a:lnTo>
                <a:lnTo>
                  <a:pt x="757" y="539"/>
                </a:lnTo>
                <a:lnTo>
                  <a:pt x="771" y="501"/>
                </a:lnTo>
                <a:lnTo>
                  <a:pt x="822" y="468"/>
                </a:lnTo>
                <a:lnTo>
                  <a:pt x="843" y="438"/>
                </a:lnTo>
                <a:lnTo>
                  <a:pt x="884" y="467"/>
                </a:lnTo>
                <a:lnTo>
                  <a:pt x="927" y="480"/>
                </a:lnTo>
                <a:lnTo>
                  <a:pt x="966" y="480"/>
                </a:lnTo>
                <a:lnTo>
                  <a:pt x="1017" y="429"/>
                </a:lnTo>
                <a:lnTo>
                  <a:pt x="1068" y="375"/>
                </a:lnTo>
                <a:lnTo>
                  <a:pt x="1122" y="330"/>
                </a:lnTo>
                <a:lnTo>
                  <a:pt x="1176" y="297"/>
                </a:lnTo>
                <a:lnTo>
                  <a:pt x="1221" y="312"/>
                </a:lnTo>
                <a:lnTo>
                  <a:pt x="1311" y="267"/>
                </a:lnTo>
                <a:lnTo>
                  <a:pt x="1329" y="219"/>
                </a:lnTo>
                <a:lnTo>
                  <a:pt x="1356" y="210"/>
                </a:lnTo>
                <a:lnTo>
                  <a:pt x="1398" y="213"/>
                </a:lnTo>
                <a:lnTo>
                  <a:pt x="1449" y="195"/>
                </a:lnTo>
                <a:lnTo>
                  <a:pt x="1491" y="153"/>
                </a:lnTo>
                <a:lnTo>
                  <a:pt x="1527" y="102"/>
                </a:lnTo>
                <a:lnTo>
                  <a:pt x="1557" y="42"/>
                </a:lnTo>
                <a:lnTo>
                  <a:pt x="1650" y="0"/>
                </a:lnTo>
                <a:lnTo>
                  <a:pt x="1655" y="167"/>
                </a:lnTo>
                <a:lnTo>
                  <a:pt x="1653" y="1056"/>
                </a:lnTo>
                <a:lnTo>
                  <a:pt x="1302" y="1056"/>
                </a:lnTo>
                <a:lnTo>
                  <a:pt x="1068" y="1056"/>
                </a:lnTo>
                <a:lnTo>
                  <a:pt x="0" y="1056"/>
                </a:lnTo>
                <a:lnTo>
                  <a:pt x="57" y="1023"/>
                </a:lnTo>
                <a:lnTo>
                  <a:pt x="105" y="1011"/>
                </a:lnTo>
                <a:lnTo>
                  <a:pt x="141" y="990"/>
                </a:lnTo>
                <a:lnTo>
                  <a:pt x="195" y="951"/>
                </a:lnTo>
                <a:lnTo>
                  <a:pt x="246" y="942"/>
                </a:lnTo>
                <a:close/>
              </a:path>
            </a:pathLst>
          </a:custGeom>
          <a:solidFill>
            <a:srgbClr val="6699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462" name="Line 6"/>
          <p:cNvSpPr>
            <a:spLocks noChangeAspect="1" noChangeShapeType="1"/>
          </p:cNvSpPr>
          <p:nvPr/>
        </p:nvSpPr>
        <p:spPr bwMode="auto">
          <a:xfrm>
            <a:off x="2347913" y="3875088"/>
            <a:ext cx="327025" cy="255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3463" name="AutoShape 7"/>
          <p:cNvSpPr>
            <a:spLocks noChangeAspect="1" noChangeArrowheads="1"/>
          </p:cNvSpPr>
          <p:nvPr/>
        </p:nvSpPr>
        <p:spPr bwMode="auto">
          <a:xfrm flipH="1">
            <a:off x="3805238" y="1603375"/>
            <a:ext cx="2230437" cy="2017713"/>
          </a:xfrm>
          <a:prstGeom prst="rtTriangle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US"/>
          </a:p>
        </p:txBody>
      </p:sp>
      <p:sp>
        <p:nvSpPr>
          <p:cNvPr id="403464" name="Line 8"/>
          <p:cNvSpPr>
            <a:spLocks noChangeAspect="1" noChangeShapeType="1"/>
          </p:cNvSpPr>
          <p:nvPr/>
        </p:nvSpPr>
        <p:spPr bwMode="auto">
          <a:xfrm>
            <a:off x="3762375" y="3652838"/>
            <a:ext cx="2276475" cy="0"/>
          </a:xfrm>
          <a:prstGeom prst="line">
            <a:avLst/>
          </a:prstGeom>
          <a:noFill/>
          <a:ln w="57150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465" name="Text Box 9"/>
          <p:cNvSpPr txBox="1">
            <a:spLocks noChangeAspect="1" noChangeArrowheads="1"/>
          </p:cNvSpPr>
          <p:nvPr/>
        </p:nvSpPr>
        <p:spPr bwMode="auto">
          <a:xfrm>
            <a:off x="6589713" y="3057525"/>
            <a:ext cx="13731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400" b="1"/>
              <a:t>Interim Goal</a:t>
            </a:r>
          </a:p>
        </p:txBody>
      </p:sp>
      <p:sp>
        <p:nvSpPr>
          <p:cNvPr id="403466" name="Line 10"/>
          <p:cNvSpPr>
            <a:spLocks noChangeAspect="1" noChangeShapeType="1"/>
          </p:cNvSpPr>
          <p:nvPr/>
        </p:nvSpPr>
        <p:spPr bwMode="auto">
          <a:xfrm flipH="1">
            <a:off x="6215063" y="3254375"/>
            <a:ext cx="384175" cy="217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3467" name="Text Box 11"/>
          <p:cNvSpPr txBox="1">
            <a:spLocks noChangeAspect="1" noChangeArrowheads="1"/>
          </p:cNvSpPr>
          <p:nvPr/>
        </p:nvSpPr>
        <p:spPr bwMode="auto">
          <a:xfrm>
            <a:off x="1201738" y="1316038"/>
            <a:ext cx="197485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/>
              <a:t>Billions of Tons  Carbon Emitted per Year</a:t>
            </a:r>
          </a:p>
        </p:txBody>
      </p:sp>
      <p:sp>
        <p:nvSpPr>
          <p:cNvPr id="403468" name="Rectangle 12"/>
          <p:cNvSpPr>
            <a:spLocks noChangeAspect="1" noChangeArrowheads="1"/>
          </p:cNvSpPr>
          <p:nvPr/>
        </p:nvSpPr>
        <p:spPr bwMode="auto">
          <a:xfrm rot="-2547904">
            <a:off x="3322638" y="1471613"/>
            <a:ext cx="4598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/>
              <a:t>Current path = “ramp</a:t>
            </a:r>
            <a:r>
              <a:rPr lang="en-US" b="1"/>
              <a:t>”</a:t>
            </a:r>
          </a:p>
        </p:txBody>
      </p:sp>
      <p:sp>
        <p:nvSpPr>
          <p:cNvPr id="403469" name="Rectangle 13"/>
          <p:cNvSpPr>
            <a:spLocks noChangeAspect="1" noChangeArrowheads="1"/>
          </p:cNvSpPr>
          <p:nvPr/>
        </p:nvSpPr>
        <p:spPr bwMode="auto">
          <a:xfrm>
            <a:off x="1085850" y="3495675"/>
            <a:ext cx="157162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600" b="1"/>
              <a:t>Historical</a:t>
            </a:r>
          </a:p>
          <a:p>
            <a:pPr algn="ctr" eaLnBrk="1" hangingPunct="1"/>
            <a:r>
              <a:rPr lang="en-US" sz="1600" b="1"/>
              <a:t> emissions</a:t>
            </a:r>
          </a:p>
        </p:txBody>
      </p:sp>
      <p:sp>
        <p:nvSpPr>
          <p:cNvPr id="403470" name="Text Box 14"/>
          <p:cNvSpPr txBox="1">
            <a:spLocks noChangeAspect="1" noChangeArrowheads="1"/>
          </p:cNvSpPr>
          <p:nvPr/>
        </p:nvSpPr>
        <p:spPr bwMode="auto">
          <a:xfrm>
            <a:off x="3932238" y="3698875"/>
            <a:ext cx="16779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600" b="1">
                <a:solidFill>
                  <a:schemeClr val="bg1"/>
                </a:solidFill>
              </a:rPr>
              <a:t>Flat path</a:t>
            </a:r>
          </a:p>
        </p:txBody>
      </p:sp>
      <p:sp>
        <p:nvSpPr>
          <p:cNvPr id="403471" name="Text Box 15"/>
          <p:cNvSpPr txBox="1">
            <a:spLocks noChangeAspect="1" noChangeArrowheads="1"/>
          </p:cNvSpPr>
          <p:nvPr/>
        </p:nvSpPr>
        <p:spPr bwMode="auto">
          <a:xfrm>
            <a:off x="4495800" y="2840038"/>
            <a:ext cx="1651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600" b="1">
                <a:solidFill>
                  <a:schemeClr val="bg1"/>
                </a:solidFill>
              </a:rPr>
              <a:t>Stabilization Triangle</a:t>
            </a:r>
          </a:p>
        </p:txBody>
      </p:sp>
      <p:sp>
        <p:nvSpPr>
          <p:cNvPr id="403472" name="Line 16"/>
          <p:cNvSpPr>
            <a:spLocks noChangeShapeType="1"/>
          </p:cNvSpPr>
          <p:nvPr/>
        </p:nvSpPr>
        <p:spPr bwMode="auto">
          <a:xfrm flipV="1">
            <a:off x="3746500" y="266700"/>
            <a:ext cx="3759200" cy="33782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3473" name="Line 17"/>
          <p:cNvSpPr>
            <a:spLocks noChangeShapeType="1"/>
          </p:cNvSpPr>
          <p:nvPr/>
        </p:nvSpPr>
        <p:spPr bwMode="auto">
          <a:xfrm>
            <a:off x="1052513" y="5740400"/>
            <a:ext cx="66675" cy="15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474" name="Line 18"/>
          <p:cNvSpPr>
            <a:spLocks noChangeShapeType="1"/>
          </p:cNvSpPr>
          <p:nvPr/>
        </p:nvSpPr>
        <p:spPr bwMode="auto">
          <a:xfrm>
            <a:off x="1052513" y="3676650"/>
            <a:ext cx="66675" cy="15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475" name="Line 19"/>
          <p:cNvSpPr>
            <a:spLocks noChangeShapeType="1"/>
          </p:cNvSpPr>
          <p:nvPr/>
        </p:nvSpPr>
        <p:spPr bwMode="auto">
          <a:xfrm>
            <a:off x="1052513" y="1603375"/>
            <a:ext cx="66675" cy="15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476" name="Line 20"/>
          <p:cNvSpPr>
            <a:spLocks noChangeShapeType="1"/>
          </p:cNvSpPr>
          <p:nvPr/>
        </p:nvSpPr>
        <p:spPr bwMode="auto">
          <a:xfrm>
            <a:off x="1119188" y="5740400"/>
            <a:ext cx="7362825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3477" name="Line 21"/>
          <p:cNvSpPr>
            <a:spLocks noChangeShapeType="1"/>
          </p:cNvSpPr>
          <p:nvPr/>
        </p:nvSpPr>
        <p:spPr bwMode="auto">
          <a:xfrm flipV="1">
            <a:off x="1119188" y="5740400"/>
            <a:ext cx="1587" cy="666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478" name="Line 22"/>
          <p:cNvSpPr>
            <a:spLocks noChangeShapeType="1"/>
          </p:cNvSpPr>
          <p:nvPr/>
        </p:nvSpPr>
        <p:spPr bwMode="auto">
          <a:xfrm flipV="1">
            <a:off x="3421063" y="5740400"/>
            <a:ext cx="1587" cy="666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479" name="Line 23"/>
          <p:cNvSpPr>
            <a:spLocks noChangeShapeType="1"/>
          </p:cNvSpPr>
          <p:nvPr/>
        </p:nvSpPr>
        <p:spPr bwMode="auto">
          <a:xfrm flipV="1">
            <a:off x="5722938" y="5740400"/>
            <a:ext cx="1587" cy="666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480" name="Line 24"/>
          <p:cNvSpPr>
            <a:spLocks noChangeShapeType="1"/>
          </p:cNvSpPr>
          <p:nvPr/>
        </p:nvSpPr>
        <p:spPr bwMode="auto">
          <a:xfrm flipV="1">
            <a:off x="8016875" y="5740400"/>
            <a:ext cx="1588" cy="666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481" name="Freeform 25"/>
          <p:cNvSpPr>
            <a:spLocks/>
          </p:cNvSpPr>
          <p:nvPr/>
        </p:nvSpPr>
        <p:spPr bwMode="auto">
          <a:xfrm>
            <a:off x="1119188" y="5283200"/>
            <a:ext cx="47625" cy="38100"/>
          </a:xfrm>
          <a:custGeom>
            <a:avLst/>
            <a:gdLst>
              <a:gd name="T0" fmla="*/ 0 w 30"/>
              <a:gd name="T1" fmla="*/ 24 h 24"/>
              <a:gd name="T2" fmla="*/ 12 w 30"/>
              <a:gd name="T3" fmla="*/ 12 h 24"/>
              <a:gd name="T4" fmla="*/ 30 w 30"/>
              <a:gd name="T5" fmla="*/ 0 h 24"/>
              <a:gd name="T6" fmla="*/ 0 60000 65536"/>
              <a:gd name="T7" fmla="*/ 0 60000 65536"/>
              <a:gd name="T8" fmla="*/ 0 60000 65536"/>
              <a:gd name="T9" fmla="*/ 0 w 30"/>
              <a:gd name="T10" fmla="*/ 0 h 24"/>
              <a:gd name="T11" fmla="*/ 30 w 30"/>
              <a:gd name="T12" fmla="*/ 24 h 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24">
                <a:moveTo>
                  <a:pt x="0" y="24"/>
                </a:moveTo>
                <a:lnTo>
                  <a:pt x="12" y="12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482" name="Freeform 26"/>
          <p:cNvSpPr>
            <a:spLocks/>
          </p:cNvSpPr>
          <p:nvPr/>
        </p:nvSpPr>
        <p:spPr bwMode="auto">
          <a:xfrm>
            <a:off x="1166813" y="5273675"/>
            <a:ext cx="47625" cy="9525"/>
          </a:xfrm>
          <a:custGeom>
            <a:avLst/>
            <a:gdLst>
              <a:gd name="T0" fmla="*/ 0 w 30"/>
              <a:gd name="T1" fmla="*/ 6 h 6"/>
              <a:gd name="T2" fmla="*/ 12 w 30"/>
              <a:gd name="T3" fmla="*/ 0 h 6"/>
              <a:gd name="T4" fmla="*/ 30 w 30"/>
              <a:gd name="T5" fmla="*/ 0 h 6"/>
              <a:gd name="T6" fmla="*/ 0 60000 65536"/>
              <a:gd name="T7" fmla="*/ 0 60000 65536"/>
              <a:gd name="T8" fmla="*/ 0 60000 65536"/>
              <a:gd name="T9" fmla="*/ 0 w 30"/>
              <a:gd name="T10" fmla="*/ 0 h 6"/>
              <a:gd name="T11" fmla="*/ 30 w 30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6">
                <a:moveTo>
                  <a:pt x="0" y="6"/>
                </a:moveTo>
                <a:lnTo>
                  <a:pt x="12" y="0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483" name="Line 27"/>
          <p:cNvSpPr>
            <a:spLocks noChangeShapeType="1"/>
          </p:cNvSpPr>
          <p:nvPr/>
        </p:nvSpPr>
        <p:spPr bwMode="auto">
          <a:xfrm flipV="1">
            <a:off x="1214438" y="5264150"/>
            <a:ext cx="47625" cy="9525"/>
          </a:xfrm>
          <a:prstGeom prst="line">
            <a:avLst/>
          </a:prstGeom>
          <a:noFill/>
          <a:ln w="28575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484" name="Freeform 28"/>
          <p:cNvSpPr>
            <a:spLocks/>
          </p:cNvSpPr>
          <p:nvPr/>
        </p:nvSpPr>
        <p:spPr bwMode="auto">
          <a:xfrm>
            <a:off x="1262063" y="5254625"/>
            <a:ext cx="38100" cy="9525"/>
          </a:xfrm>
          <a:custGeom>
            <a:avLst/>
            <a:gdLst>
              <a:gd name="T0" fmla="*/ 0 w 24"/>
              <a:gd name="T1" fmla="*/ 6 h 6"/>
              <a:gd name="T2" fmla="*/ 12 w 24"/>
              <a:gd name="T3" fmla="*/ 6 h 6"/>
              <a:gd name="T4" fmla="*/ 24 w 24"/>
              <a:gd name="T5" fmla="*/ 0 h 6"/>
              <a:gd name="T6" fmla="*/ 0 60000 65536"/>
              <a:gd name="T7" fmla="*/ 0 60000 65536"/>
              <a:gd name="T8" fmla="*/ 0 60000 65536"/>
              <a:gd name="T9" fmla="*/ 0 w 24"/>
              <a:gd name="T10" fmla="*/ 0 h 6"/>
              <a:gd name="T11" fmla="*/ 24 w 24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" h="6">
                <a:moveTo>
                  <a:pt x="0" y="6"/>
                </a:moveTo>
                <a:lnTo>
                  <a:pt x="12" y="6"/>
                </a:lnTo>
                <a:lnTo>
                  <a:pt x="24" y="0"/>
                </a:lnTo>
              </a:path>
            </a:pathLst>
          </a:custGeom>
          <a:noFill/>
          <a:ln w="28575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485" name="Freeform 29"/>
          <p:cNvSpPr>
            <a:spLocks/>
          </p:cNvSpPr>
          <p:nvPr/>
        </p:nvSpPr>
        <p:spPr bwMode="auto">
          <a:xfrm>
            <a:off x="1300163" y="5207000"/>
            <a:ext cx="46037" cy="47625"/>
          </a:xfrm>
          <a:custGeom>
            <a:avLst/>
            <a:gdLst>
              <a:gd name="T0" fmla="*/ 0 w 29"/>
              <a:gd name="T1" fmla="*/ 30 h 30"/>
              <a:gd name="T2" fmla="*/ 12 w 29"/>
              <a:gd name="T3" fmla="*/ 18 h 30"/>
              <a:gd name="T4" fmla="*/ 29 w 29"/>
              <a:gd name="T5" fmla="*/ 0 h 30"/>
              <a:gd name="T6" fmla="*/ 0 60000 65536"/>
              <a:gd name="T7" fmla="*/ 0 60000 65536"/>
              <a:gd name="T8" fmla="*/ 0 60000 65536"/>
              <a:gd name="T9" fmla="*/ 0 w 29"/>
              <a:gd name="T10" fmla="*/ 0 h 30"/>
              <a:gd name="T11" fmla="*/ 29 w 29"/>
              <a:gd name="T12" fmla="*/ 30 h 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9" h="30">
                <a:moveTo>
                  <a:pt x="0" y="30"/>
                </a:moveTo>
                <a:lnTo>
                  <a:pt x="12" y="18"/>
                </a:lnTo>
                <a:lnTo>
                  <a:pt x="29" y="0"/>
                </a:lnTo>
              </a:path>
            </a:pathLst>
          </a:custGeom>
          <a:noFill/>
          <a:ln w="28575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486" name="Freeform 30"/>
          <p:cNvSpPr>
            <a:spLocks/>
          </p:cNvSpPr>
          <p:nvPr/>
        </p:nvSpPr>
        <p:spPr bwMode="auto">
          <a:xfrm>
            <a:off x="1346200" y="5178425"/>
            <a:ext cx="47625" cy="28575"/>
          </a:xfrm>
          <a:custGeom>
            <a:avLst/>
            <a:gdLst>
              <a:gd name="T0" fmla="*/ 0 w 30"/>
              <a:gd name="T1" fmla="*/ 18 h 18"/>
              <a:gd name="T2" fmla="*/ 12 w 30"/>
              <a:gd name="T3" fmla="*/ 6 h 18"/>
              <a:gd name="T4" fmla="*/ 30 w 30"/>
              <a:gd name="T5" fmla="*/ 0 h 18"/>
              <a:gd name="T6" fmla="*/ 0 60000 65536"/>
              <a:gd name="T7" fmla="*/ 0 60000 65536"/>
              <a:gd name="T8" fmla="*/ 0 60000 65536"/>
              <a:gd name="T9" fmla="*/ 0 w 30"/>
              <a:gd name="T10" fmla="*/ 0 h 18"/>
              <a:gd name="T11" fmla="*/ 30 w 30"/>
              <a:gd name="T12" fmla="*/ 18 h 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18">
                <a:moveTo>
                  <a:pt x="0" y="18"/>
                </a:moveTo>
                <a:lnTo>
                  <a:pt x="12" y="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487" name="Freeform 31"/>
          <p:cNvSpPr>
            <a:spLocks/>
          </p:cNvSpPr>
          <p:nvPr/>
        </p:nvSpPr>
        <p:spPr bwMode="auto">
          <a:xfrm>
            <a:off x="1393825" y="5149850"/>
            <a:ext cx="47625" cy="28575"/>
          </a:xfrm>
          <a:custGeom>
            <a:avLst/>
            <a:gdLst>
              <a:gd name="T0" fmla="*/ 0 w 30"/>
              <a:gd name="T1" fmla="*/ 18 h 18"/>
              <a:gd name="T2" fmla="*/ 12 w 30"/>
              <a:gd name="T3" fmla="*/ 6 h 18"/>
              <a:gd name="T4" fmla="*/ 30 w 30"/>
              <a:gd name="T5" fmla="*/ 0 h 18"/>
              <a:gd name="T6" fmla="*/ 0 60000 65536"/>
              <a:gd name="T7" fmla="*/ 0 60000 65536"/>
              <a:gd name="T8" fmla="*/ 0 60000 65536"/>
              <a:gd name="T9" fmla="*/ 0 w 30"/>
              <a:gd name="T10" fmla="*/ 0 h 18"/>
              <a:gd name="T11" fmla="*/ 30 w 30"/>
              <a:gd name="T12" fmla="*/ 18 h 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18">
                <a:moveTo>
                  <a:pt x="0" y="18"/>
                </a:moveTo>
                <a:lnTo>
                  <a:pt x="12" y="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488" name="Freeform 32"/>
          <p:cNvSpPr>
            <a:spLocks/>
          </p:cNvSpPr>
          <p:nvPr/>
        </p:nvSpPr>
        <p:spPr bwMode="auto">
          <a:xfrm>
            <a:off x="1441450" y="5140325"/>
            <a:ext cx="47625" cy="9525"/>
          </a:xfrm>
          <a:custGeom>
            <a:avLst/>
            <a:gdLst>
              <a:gd name="T0" fmla="*/ 0 w 30"/>
              <a:gd name="T1" fmla="*/ 6 h 6"/>
              <a:gd name="T2" fmla="*/ 12 w 30"/>
              <a:gd name="T3" fmla="*/ 6 h 6"/>
              <a:gd name="T4" fmla="*/ 30 w 30"/>
              <a:gd name="T5" fmla="*/ 0 h 6"/>
              <a:gd name="T6" fmla="*/ 0 60000 65536"/>
              <a:gd name="T7" fmla="*/ 0 60000 65536"/>
              <a:gd name="T8" fmla="*/ 0 60000 65536"/>
              <a:gd name="T9" fmla="*/ 0 w 30"/>
              <a:gd name="T10" fmla="*/ 0 h 6"/>
              <a:gd name="T11" fmla="*/ 30 w 30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6">
                <a:moveTo>
                  <a:pt x="0" y="6"/>
                </a:moveTo>
                <a:lnTo>
                  <a:pt x="12" y="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489" name="Freeform 33"/>
          <p:cNvSpPr>
            <a:spLocks/>
          </p:cNvSpPr>
          <p:nvPr/>
        </p:nvSpPr>
        <p:spPr bwMode="auto">
          <a:xfrm>
            <a:off x="1489075" y="5103813"/>
            <a:ext cx="47625" cy="36512"/>
          </a:xfrm>
          <a:custGeom>
            <a:avLst/>
            <a:gdLst>
              <a:gd name="T0" fmla="*/ 0 w 30"/>
              <a:gd name="T1" fmla="*/ 23 h 23"/>
              <a:gd name="T2" fmla="*/ 18 w 30"/>
              <a:gd name="T3" fmla="*/ 11 h 23"/>
              <a:gd name="T4" fmla="*/ 30 w 30"/>
              <a:gd name="T5" fmla="*/ 0 h 23"/>
              <a:gd name="T6" fmla="*/ 0 60000 65536"/>
              <a:gd name="T7" fmla="*/ 0 60000 65536"/>
              <a:gd name="T8" fmla="*/ 0 60000 65536"/>
              <a:gd name="T9" fmla="*/ 0 w 30"/>
              <a:gd name="T10" fmla="*/ 0 h 23"/>
              <a:gd name="T11" fmla="*/ 30 w 30"/>
              <a:gd name="T12" fmla="*/ 23 h 2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23">
                <a:moveTo>
                  <a:pt x="0" y="23"/>
                </a:moveTo>
                <a:lnTo>
                  <a:pt x="18" y="11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490" name="Freeform 34"/>
          <p:cNvSpPr>
            <a:spLocks/>
          </p:cNvSpPr>
          <p:nvPr/>
        </p:nvSpPr>
        <p:spPr bwMode="auto">
          <a:xfrm>
            <a:off x="1536700" y="5075238"/>
            <a:ext cx="38100" cy="28575"/>
          </a:xfrm>
          <a:custGeom>
            <a:avLst/>
            <a:gdLst>
              <a:gd name="T0" fmla="*/ 0 w 24"/>
              <a:gd name="T1" fmla="*/ 18 h 18"/>
              <a:gd name="T2" fmla="*/ 12 w 24"/>
              <a:gd name="T3" fmla="*/ 6 h 18"/>
              <a:gd name="T4" fmla="*/ 24 w 24"/>
              <a:gd name="T5" fmla="*/ 0 h 18"/>
              <a:gd name="T6" fmla="*/ 0 60000 65536"/>
              <a:gd name="T7" fmla="*/ 0 60000 65536"/>
              <a:gd name="T8" fmla="*/ 0 60000 65536"/>
              <a:gd name="T9" fmla="*/ 0 w 24"/>
              <a:gd name="T10" fmla="*/ 0 h 18"/>
              <a:gd name="T11" fmla="*/ 24 w 24"/>
              <a:gd name="T12" fmla="*/ 18 h 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" h="18">
                <a:moveTo>
                  <a:pt x="0" y="18"/>
                </a:moveTo>
                <a:lnTo>
                  <a:pt x="12" y="6"/>
                </a:lnTo>
                <a:lnTo>
                  <a:pt x="24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491" name="Freeform 35"/>
          <p:cNvSpPr>
            <a:spLocks/>
          </p:cNvSpPr>
          <p:nvPr/>
        </p:nvSpPr>
        <p:spPr bwMode="auto">
          <a:xfrm>
            <a:off x="1574800" y="5065713"/>
            <a:ext cx="47625" cy="9525"/>
          </a:xfrm>
          <a:custGeom>
            <a:avLst/>
            <a:gdLst>
              <a:gd name="T0" fmla="*/ 0 w 30"/>
              <a:gd name="T1" fmla="*/ 6 h 6"/>
              <a:gd name="T2" fmla="*/ 12 w 30"/>
              <a:gd name="T3" fmla="*/ 0 h 6"/>
              <a:gd name="T4" fmla="*/ 30 w 30"/>
              <a:gd name="T5" fmla="*/ 0 h 6"/>
              <a:gd name="T6" fmla="*/ 0 60000 65536"/>
              <a:gd name="T7" fmla="*/ 0 60000 65536"/>
              <a:gd name="T8" fmla="*/ 0 60000 65536"/>
              <a:gd name="T9" fmla="*/ 0 w 30"/>
              <a:gd name="T10" fmla="*/ 0 h 6"/>
              <a:gd name="T11" fmla="*/ 30 w 30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6">
                <a:moveTo>
                  <a:pt x="0" y="6"/>
                </a:moveTo>
                <a:lnTo>
                  <a:pt x="12" y="0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492" name="Line 36"/>
          <p:cNvSpPr>
            <a:spLocks noChangeShapeType="1"/>
          </p:cNvSpPr>
          <p:nvPr/>
        </p:nvSpPr>
        <p:spPr bwMode="auto">
          <a:xfrm flipV="1">
            <a:off x="1622425" y="5046663"/>
            <a:ext cx="47625" cy="1905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493" name="Line 37"/>
          <p:cNvSpPr>
            <a:spLocks noChangeShapeType="1"/>
          </p:cNvSpPr>
          <p:nvPr/>
        </p:nvSpPr>
        <p:spPr bwMode="auto">
          <a:xfrm flipV="1">
            <a:off x="1670050" y="5008563"/>
            <a:ext cx="47625" cy="381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494" name="Line 38"/>
          <p:cNvSpPr>
            <a:spLocks noChangeShapeType="1"/>
          </p:cNvSpPr>
          <p:nvPr/>
        </p:nvSpPr>
        <p:spPr bwMode="auto">
          <a:xfrm flipV="1">
            <a:off x="1717675" y="4960938"/>
            <a:ext cx="47625" cy="47625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495" name="Line 39"/>
          <p:cNvSpPr>
            <a:spLocks noChangeShapeType="1"/>
          </p:cNvSpPr>
          <p:nvPr/>
        </p:nvSpPr>
        <p:spPr bwMode="auto">
          <a:xfrm flipV="1">
            <a:off x="1765300" y="4922838"/>
            <a:ext cx="47625" cy="381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496" name="Line 40"/>
          <p:cNvSpPr>
            <a:spLocks noChangeShapeType="1"/>
          </p:cNvSpPr>
          <p:nvPr/>
        </p:nvSpPr>
        <p:spPr bwMode="auto">
          <a:xfrm flipV="1">
            <a:off x="1812925" y="4884738"/>
            <a:ext cx="38100" cy="381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497" name="Freeform 41"/>
          <p:cNvSpPr>
            <a:spLocks/>
          </p:cNvSpPr>
          <p:nvPr/>
        </p:nvSpPr>
        <p:spPr bwMode="auto">
          <a:xfrm>
            <a:off x="1851025" y="4856163"/>
            <a:ext cx="47625" cy="28575"/>
          </a:xfrm>
          <a:custGeom>
            <a:avLst/>
            <a:gdLst>
              <a:gd name="T0" fmla="*/ 0 w 30"/>
              <a:gd name="T1" fmla="*/ 18 h 18"/>
              <a:gd name="T2" fmla="*/ 12 w 30"/>
              <a:gd name="T3" fmla="*/ 12 h 18"/>
              <a:gd name="T4" fmla="*/ 30 w 30"/>
              <a:gd name="T5" fmla="*/ 0 h 18"/>
              <a:gd name="T6" fmla="*/ 0 60000 65536"/>
              <a:gd name="T7" fmla="*/ 0 60000 65536"/>
              <a:gd name="T8" fmla="*/ 0 60000 65536"/>
              <a:gd name="T9" fmla="*/ 0 w 30"/>
              <a:gd name="T10" fmla="*/ 0 h 18"/>
              <a:gd name="T11" fmla="*/ 30 w 30"/>
              <a:gd name="T12" fmla="*/ 18 h 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18">
                <a:moveTo>
                  <a:pt x="0" y="18"/>
                </a:moveTo>
                <a:lnTo>
                  <a:pt x="12" y="12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498" name="Freeform 42"/>
          <p:cNvSpPr>
            <a:spLocks/>
          </p:cNvSpPr>
          <p:nvPr/>
        </p:nvSpPr>
        <p:spPr bwMode="auto">
          <a:xfrm>
            <a:off x="1898650" y="4808538"/>
            <a:ext cx="47625" cy="47625"/>
          </a:xfrm>
          <a:custGeom>
            <a:avLst/>
            <a:gdLst>
              <a:gd name="T0" fmla="*/ 0 w 30"/>
              <a:gd name="T1" fmla="*/ 30 h 30"/>
              <a:gd name="T2" fmla="*/ 12 w 30"/>
              <a:gd name="T3" fmla="*/ 18 h 30"/>
              <a:gd name="T4" fmla="*/ 30 w 30"/>
              <a:gd name="T5" fmla="*/ 0 h 30"/>
              <a:gd name="T6" fmla="*/ 0 60000 65536"/>
              <a:gd name="T7" fmla="*/ 0 60000 65536"/>
              <a:gd name="T8" fmla="*/ 0 60000 65536"/>
              <a:gd name="T9" fmla="*/ 0 w 30"/>
              <a:gd name="T10" fmla="*/ 0 h 30"/>
              <a:gd name="T11" fmla="*/ 30 w 30"/>
              <a:gd name="T12" fmla="*/ 30 h 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30">
                <a:moveTo>
                  <a:pt x="0" y="30"/>
                </a:moveTo>
                <a:lnTo>
                  <a:pt x="12" y="18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499" name="Freeform 43"/>
          <p:cNvSpPr>
            <a:spLocks/>
          </p:cNvSpPr>
          <p:nvPr/>
        </p:nvSpPr>
        <p:spPr bwMode="auto">
          <a:xfrm>
            <a:off x="1946275" y="4760913"/>
            <a:ext cx="47625" cy="47625"/>
          </a:xfrm>
          <a:custGeom>
            <a:avLst/>
            <a:gdLst>
              <a:gd name="T0" fmla="*/ 0 w 30"/>
              <a:gd name="T1" fmla="*/ 30 h 30"/>
              <a:gd name="T2" fmla="*/ 12 w 30"/>
              <a:gd name="T3" fmla="*/ 18 h 30"/>
              <a:gd name="T4" fmla="*/ 30 w 30"/>
              <a:gd name="T5" fmla="*/ 0 h 30"/>
              <a:gd name="T6" fmla="*/ 0 60000 65536"/>
              <a:gd name="T7" fmla="*/ 0 60000 65536"/>
              <a:gd name="T8" fmla="*/ 0 60000 65536"/>
              <a:gd name="T9" fmla="*/ 0 w 30"/>
              <a:gd name="T10" fmla="*/ 0 h 30"/>
              <a:gd name="T11" fmla="*/ 30 w 30"/>
              <a:gd name="T12" fmla="*/ 30 h 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30">
                <a:moveTo>
                  <a:pt x="0" y="30"/>
                </a:moveTo>
                <a:lnTo>
                  <a:pt x="12" y="18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00" name="Freeform 44"/>
          <p:cNvSpPr>
            <a:spLocks/>
          </p:cNvSpPr>
          <p:nvPr/>
        </p:nvSpPr>
        <p:spPr bwMode="auto">
          <a:xfrm>
            <a:off x="1993900" y="4684713"/>
            <a:ext cx="47625" cy="76200"/>
          </a:xfrm>
          <a:custGeom>
            <a:avLst/>
            <a:gdLst>
              <a:gd name="T0" fmla="*/ 0 w 30"/>
              <a:gd name="T1" fmla="*/ 48 h 48"/>
              <a:gd name="T2" fmla="*/ 12 w 30"/>
              <a:gd name="T3" fmla="*/ 24 h 48"/>
              <a:gd name="T4" fmla="*/ 30 w 30"/>
              <a:gd name="T5" fmla="*/ 0 h 48"/>
              <a:gd name="T6" fmla="*/ 0 60000 65536"/>
              <a:gd name="T7" fmla="*/ 0 60000 65536"/>
              <a:gd name="T8" fmla="*/ 0 60000 65536"/>
              <a:gd name="T9" fmla="*/ 0 w 30"/>
              <a:gd name="T10" fmla="*/ 0 h 48"/>
              <a:gd name="T11" fmla="*/ 30 w 30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48">
                <a:moveTo>
                  <a:pt x="0" y="48"/>
                </a:moveTo>
                <a:lnTo>
                  <a:pt x="12" y="24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01" name="Freeform 45"/>
          <p:cNvSpPr>
            <a:spLocks/>
          </p:cNvSpPr>
          <p:nvPr/>
        </p:nvSpPr>
        <p:spPr bwMode="auto">
          <a:xfrm>
            <a:off x="2041525" y="4646613"/>
            <a:ext cx="47625" cy="38100"/>
          </a:xfrm>
          <a:custGeom>
            <a:avLst/>
            <a:gdLst>
              <a:gd name="T0" fmla="*/ 0 w 30"/>
              <a:gd name="T1" fmla="*/ 24 h 24"/>
              <a:gd name="T2" fmla="*/ 18 w 30"/>
              <a:gd name="T3" fmla="*/ 12 h 24"/>
              <a:gd name="T4" fmla="*/ 30 w 30"/>
              <a:gd name="T5" fmla="*/ 0 h 24"/>
              <a:gd name="T6" fmla="*/ 0 60000 65536"/>
              <a:gd name="T7" fmla="*/ 0 60000 65536"/>
              <a:gd name="T8" fmla="*/ 0 60000 65536"/>
              <a:gd name="T9" fmla="*/ 0 w 30"/>
              <a:gd name="T10" fmla="*/ 0 h 24"/>
              <a:gd name="T11" fmla="*/ 30 w 30"/>
              <a:gd name="T12" fmla="*/ 24 h 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24">
                <a:moveTo>
                  <a:pt x="0" y="24"/>
                </a:moveTo>
                <a:lnTo>
                  <a:pt x="18" y="12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02" name="Line 46"/>
          <p:cNvSpPr>
            <a:spLocks noChangeShapeType="1"/>
          </p:cNvSpPr>
          <p:nvPr/>
        </p:nvSpPr>
        <p:spPr bwMode="auto">
          <a:xfrm flipV="1">
            <a:off x="2089150" y="4598988"/>
            <a:ext cx="38100" cy="47625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03" name="Freeform 47"/>
          <p:cNvSpPr>
            <a:spLocks/>
          </p:cNvSpPr>
          <p:nvPr/>
        </p:nvSpPr>
        <p:spPr bwMode="auto">
          <a:xfrm>
            <a:off x="2127250" y="4541838"/>
            <a:ext cx="47625" cy="57150"/>
          </a:xfrm>
          <a:custGeom>
            <a:avLst/>
            <a:gdLst>
              <a:gd name="T0" fmla="*/ 0 w 30"/>
              <a:gd name="T1" fmla="*/ 36 h 36"/>
              <a:gd name="T2" fmla="*/ 12 w 30"/>
              <a:gd name="T3" fmla="*/ 18 h 36"/>
              <a:gd name="T4" fmla="*/ 24 w 30"/>
              <a:gd name="T5" fmla="*/ 6 h 36"/>
              <a:gd name="T6" fmla="*/ 30 w 30"/>
              <a:gd name="T7" fmla="*/ 0 h 36"/>
              <a:gd name="T8" fmla="*/ 0 60000 65536"/>
              <a:gd name="T9" fmla="*/ 0 60000 65536"/>
              <a:gd name="T10" fmla="*/ 0 60000 65536"/>
              <a:gd name="T11" fmla="*/ 0 60000 65536"/>
              <a:gd name="T12" fmla="*/ 0 w 30"/>
              <a:gd name="T13" fmla="*/ 0 h 36"/>
              <a:gd name="T14" fmla="*/ 30 w 30"/>
              <a:gd name="T15" fmla="*/ 36 h 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" h="36">
                <a:moveTo>
                  <a:pt x="0" y="36"/>
                </a:moveTo>
                <a:lnTo>
                  <a:pt x="12" y="18"/>
                </a:lnTo>
                <a:lnTo>
                  <a:pt x="24" y="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04" name="Freeform 48"/>
          <p:cNvSpPr>
            <a:spLocks/>
          </p:cNvSpPr>
          <p:nvPr/>
        </p:nvSpPr>
        <p:spPr bwMode="auto">
          <a:xfrm>
            <a:off x="2174875" y="4541838"/>
            <a:ext cx="47625" cy="1587"/>
          </a:xfrm>
          <a:custGeom>
            <a:avLst/>
            <a:gdLst>
              <a:gd name="T0" fmla="*/ 0 w 30"/>
              <a:gd name="T1" fmla="*/ 0 h 1587"/>
              <a:gd name="T2" fmla="*/ 12 w 30"/>
              <a:gd name="T3" fmla="*/ 0 h 1587"/>
              <a:gd name="T4" fmla="*/ 30 w 30"/>
              <a:gd name="T5" fmla="*/ 0 h 1587"/>
              <a:gd name="T6" fmla="*/ 0 60000 65536"/>
              <a:gd name="T7" fmla="*/ 0 60000 65536"/>
              <a:gd name="T8" fmla="*/ 0 60000 65536"/>
              <a:gd name="T9" fmla="*/ 0 w 30"/>
              <a:gd name="T10" fmla="*/ 0 h 1587"/>
              <a:gd name="T11" fmla="*/ 30 w 30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1587">
                <a:moveTo>
                  <a:pt x="0" y="0"/>
                </a:moveTo>
                <a:lnTo>
                  <a:pt x="12" y="0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05" name="Freeform 49"/>
          <p:cNvSpPr>
            <a:spLocks/>
          </p:cNvSpPr>
          <p:nvPr/>
        </p:nvSpPr>
        <p:spPr bwMode="auto">
          <a:xfrm>
            <a:off x="2222500" y="4541838"/>
            <a:ext cx="47625" cy="9525"/>
          </a:xfrm>
          <a:custGeom>
            <a:avLst/>
            <a:gdLst>
              <a:gd name="T0" fmla="*/ 0 w 30"/>
              <a:gd name="T1" fmla="*/ 0 h 6"/>
              <a:gd name="T2" fmla="*/ 12 w 30"/>
              <a:gd name="T3" fmla="*/ 6 h 6"/>
              <a:gd name="T4" fmla="*/ 24 w 30"/>
              <a:gd name="T5" fmla="*/ 6 h 6"/>
              <a:gd name="T6" fmla="*/ 30 w 30"/>
              <a:gd name="T7" fmla="*/ 6 h 6"/>
              <a:gd name="T8" fmla="*/ 0 60000 65536"/>
              <a:gd name="T9" fmla="*/ 0 60000 65536"/>
              <a:gd name="T10" fmla="*/ 0 60000 65536"/>
              <a:gd name="T11" fmla="*/ 0 60000 65536"/>
              <a:gd name="T12" fmla="*/ 0 w 30"/>
              <a:gd name="T13" fmla="*/ 0 h 6"/>
              <a:gd name="T14" fmla="*/ 30 w 30"/>
              <a:gd name="T15" fmla="*/ 6 h 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" h="6">
                <a:moveTo>
                  <a:pt x="0" y="0"/>
                </a:moveTo>
                <a:lnTo>
                  <a:pt x="12" y="6"/>
                </a:lnTo>
                <a:lnTo>
                  <a:pt x="24" y="6"/>
                </a:lnTo>
                <a:lnTo>
                  <a:pt x="30" y="6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06" name="Freeform 50"/>
          <p:cNvSpPr>
            <a:spLocks/>
          </p:cNvSpPr>
          <p:nvPr/>
        </p:nvSpPr>
        <p:spPr bwMode="auto">
          <a:xfrm>
            <a:off x="2270125" y="4475163"/>
            <a:ext cx="47625" cy="76200"/>
          </a:xfrm>
          <a:custGeom>
            <a:avLst/>
            <a:gdLst>
              <a:gd name="T0" fmla="*/ 0 w 30"/>
              <a:gd name="T1" fmla="*/ 48 h 48"/>
              <a:gd name="T2" fmla="*/ 6 w 30"/>
              <a:gd name="T3" fmla="*/ 42 h 48"/>
              <a:gd name="T4" fmla="*/ 12 w 30"/>
              <a:gd name="T5" fmla="*/ 24 h 48"/>
              <a:gd name="T6" fmla="*/ 24 w 30"/>
              <a:gd name="T7" fmla="*/ 12 h 48"/>
              <a:gd name="T8" fmla="*/ 30 w 30"/>
              <a:gd name="T9" fmla="*/ 0 h 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"/>
              <a:gd name="T16" fmla="*/ 0 h 48"/>
              <a:gd name="T17" fmla="*/ 30 w 30"/>
              <a:gd name="T18" fmla="*/ 48 h 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" h="48">
                <a:moveTo>
                  <a:pt x="0" y="48"/>
                </a:moveTo>
                <a:lnTo>
                  <a:pt x="6" y="42"/>
                </a:lnTo>
                <a:lnTo>
                  <a:pt x="12" y="24"/>
                </a:lnTo>
                <a:lnTo>
                  <a:pt x="24" y="12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07" name="Freeform 51"/>
          <p:cNvSpPr>
            <a:spLocks/>
          </p:cNvSpPr>
          <p:nvPr/>
        </p:nvSpPr>
        <p:spPr bwMode="auto">
          <a:xfrm>
            <a:off x="2317750" y="4437063"/>
            <a:ext cx="47625" cy="38100"/>
          </a:xfrm>
          <a:custGeom>
            <a:avLst/>
            <a:gdLst>
              <a:gd name="T0" fmla="*/ 0 w 30"/>
              <a:gd name="T1" fmla="*/ 24 h 24"/>
              <a:gd name="T2" fmla="*/ 18 w 30"/>
              <a:gd name="T3" fmla="*/ 12 h 24"/>
              <a:gd name="T4" fmla="*/ 30 w 30"/>
              <a:gd name="T5" fmla="*/ 0 h 24"/>
              <a:gd name="T6" fmla="*/ 0 60000 65536"/>
              <a:gd name="T7" fmla="*/ 0 60000 65536"/>
              <a:gd name="T8" fmla="*/ 0 60000 65536"/>
              <a:gd name="T9" fmla="*/ 0 w 30"/>
              <a:gd name="T10" fmla="*/ 0 h 24"/>
              <a:gd name="T11" fmla="*/ 30 w 30"/>
              <a:gd name="T12" fmla="*/ 24 h 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24">
                <a:moveTo>
                  <a:pt x="0" y="24"/>
                </a:moveTo>
                <a:lnTo>
                  <a:pt x="18" y="12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08" name="Freeform 52"/>
          <p:cNvSpPr>
            <a:spLocks/>
          </p:cNvSpPr>
          <p:nvPr/>
        </p:nvSpPr>
        <p:spPr bwMode="auto">
          <a:xfrm>
            <a:off x="2365375" y="4418013"/>
            <a:ext cx="38100" cy="19050"/>
          </a:xfrm>
          <a:custGeom>
            <a:avLst/>
            <a:gdLst>
              <a:gd name="T0" fmla="*/ 0 w 24"/>
              <a:gd name="T1" fmla="*/ 12 h 12"/>
              <a:gd name="T2" fmla="*/ 12 w 24"/>
              <a:gd name="T3" fmla="*/ 6 h 12"/>
              <a:gd name="T4" fmla="*/ 18 w 24"/>
              <a:gd name="T5" fmla="*/ 6 h 12"/>
              <a:gd name="T6" fmla="*/ 24 w 24"/>
              <a:gd name="T7" fmla="*/ 0 h 12"/>
              <a:gd name="T8" fmla="*/ 0 60000 65536"/>
              <a:gd name="T9" fmla="*/ 0 60000 65536"/>
              <a:gd name="T10" fmla="*/ 0 60000 65536"/>
              <a:gd name="T11" fmla="*/ 0 60000 65536"/>
              <a:gd name="T12" fmla="*/ 0 w 24"/>
              <a:gd name="T13" fmla="*/ 0 h 12"/>
              <a:gd name="T14" fmla="*/ 24 w 24"/>
              <a:gd name="T15" fmla="*/ 12 h 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" h="12">
                <a:moveTo>
                  <a:pt x="0" y="12"/>
                </a:moveTo>
                <a:lnTo>
                  <a:pt x="12" y="6"/>
                </a:lnTo>
                <a:lnTo>
                  <a:pt x="18" y="6"/>
                </a:lnTo>
                <a:lnTo>
                  <a:pt x="24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09" name="Freeform 53"/>
          <p:cNvSpPr>
            <a:spLocks/>
          </p:cNvSpPr>
          <p:nvPr/>
        </p:nvSpPr>
        <p:spPr bwMode="auto">
          <a:xfrm>
            <a:off x="2403475" y="4341813"/>
            <a:ext cx="47625" cy="76200"/>
          </a:xfrm>
          <a:custGeom>
            <a:avLst/>
            <a:gdLst>
              <a:gd name="T0" fmla="*/ 0 w 30"/>
              <a:gd name="T1" fmla="*/ 48 h 48"/>
              <a:gd name="T2" fmla="*/ 6 w 30"/>
              <a:gd name="T3" fmla="*/ 36 h 48"/>
              <a:gd name="T4" fmla="*/ 12 w 30"/>
              <a:gd name="T5" fmla="*/ 24 h 48"/>
              <a:gd name="T6" fmla="*/ 24 w 30"/>
              <a:gd name="T7" fmla="*/ 6 h 48"/>
              <a:gd name="T8" fmla="*/ 30 w 30"/>
              <a:gd name="T9" fmla="*/ 0 h 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"/>
              <a:gd name="T16" fmla="*/ 0 h 48"/>
              <a:gd name="T17" fmla="*/ 30 w 30"/>
              <a:gd name="T18" fmla="*/ 48 h 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" h="48">
                <a:moveTo>
                  <a:pt x="0" y="48"/>
                </a:moveTo>
                <a:lnTo>
                  <a:pt x="6" y="36"/>
                </a:lnTo>
                <a:lnTo>
                  <a:pt x="12" y="24"/>
                </a:lnTo>
                <a:lnTo>
                  <a:pt x="24" y="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10" name="Freeform 54"/>
          <p:cNvSpPr>
            <a:spLocks/>
          </p:cNvSpPr>
          <p:nvPr/>
        </p:nvSpPr>
        <p:spPr bwMode="auto">
          <a:xfrm>
            <a:off x="2451100" y="4341813"/>
            <a:ext cx="47625" cy="19050"/>
          </a:xfrm>
          <a:custGeom>
            <a:avLst/>
            <a:gdLst>
              <a:gd name="T0" fmla="*/ 0 w 30"/>
              <a:gd name="T1" fmla="*/ 0 h 12"/>
              <a:gd name="T2" fmla="*/ 6 w 30"/>
              <a:gd name="T3" fmla="*/ 0 h 12"/>
              <a:gd name="T4" fmla="*/ 12 w 30"/>
              <a:gd name="T5" fmla="*/ 0 h 12"/>
              <a:gd name="T6" fmla="*/ 30 w 30"/>
              <a:gd name="T7" fmla="*/ 12 h 12"/>
              <a:gd name="T8" fmla="*/ 0 60000 65536"/>
              <a:gd name="T9" fmla="*/ 0 60000 65536"/>
              <a:gd name="T10" fmla="*/ 0 60000 65536"/>
              <a:gd name="T11" fmla="*/ 0 60000 65536"/>
              <a:gd name="T12" fmla="*/ 0 w 30"/>
              <a:gd name="T13" fmla="*/ 0 h 12"/>
              <a:gd name="T14" fmla="*/ 30 w 30"/>
              <a:gd name="T15" fmla="*/ 12 h 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" h="12">
                <a:moveTo>
                  <a:pt x="0" y="0"/>
                </a:moveTo>
                <a:lnTo>
                  <a:pt x="6" y="0"/>
                </a:lnTo>
                <a:lnTo>
                  <a:pt x="12" y="0"/>
                </a:lnTo>
                <a:lnTo>
                  <a:pt x="30" y="12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11" name="Freeform 55"/>
          <p:cNvSpPr>
            <a:spLocks/>
          </p:cNvSpPr>
          <p:nvPr/>
        </p:nvSpPr>
        <p:spPr bwMode="auto">
          <a:xfrm>
            <a:off x="2498725" y="4360863"/>
            <a:ext cx="47625" cy="38100"/>
          </a:xfrm>
          <a:custGeom>
            <a:avLst/>
            <a:gdLst>
              <a:gd name="T0" fmla="*/ 0 w 30"/>
              <a:gd name="T1" fmla="*/ 0 h 24"/>
              <a:gd name="T2" fmla="*/ 12 w 30"/>
              <a:gd name="T3" fmla="*/ 12 h 24"/>
              <a:gd name="T4" fmla="*/ 30 w 30"/>
              <a:gd name="T5" fmla="*/ 24 h 24"/>
              <a:gd name="T6" fmla="*/ 0 60000 65536"/>
              <a:gd name="T7" fmla="*/ 0 60000 65536"/>
              <a:gd name="T8" fmla="*/ 0 60000 65536"/>
              <a:gd name="T9" fmla="*/ 0 w 30"/>
              <a:gd name="T10" fmla="*/ 0 h 24"/>
              <a:gd name="T11" fmla="*/ 30 w 30"/>
              <a:gd name="T12" fmla="*/ 24 h 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24">
                <a:moveTo>
                  <a:pt x="0" y="0"/>
                </a:moveTo>
                <a:lnTo>
                  <a:pt x="12" y="12"/>
                </a:lnTo>
                <a:lnTo>
                  <a:pt x="30" y="24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12" name="Freeform 56"/>
          <p:cNvSpPr>
            <a:spLocks/>
          </p:cNvSpPr>
          <p:nvPr/>
        </p:nvSpPr>
        <p:spPr bwMode="auto">
          <a:xfrm>
            <a:off x="2546350" y="4398963"/>
            <a:ext cx="47625" cy="9525"/>
          </a:xfrm>
          <a:custGeom>
            <a:avLst/>
            <a:gdLst>
              <a:gd name="T0" fmla="*/ 0 w 30"/>
              <a:gd name="T1" fmla="*/ 0 h 6"/>
              <a:gd name="T2" fmla="*/ 12 w 30"/>
              <a:gd name="T3" fmla="*/ 6 h 6"/>
              <a:gd name="T4" fmla="*/ 30 w 30"/>
              <a:gd name="T5" fmla="*/ 6 h 6"/>
              <a:gd name="T6" fmla="*/ 0 60000 65536"/>
              <a:gd name="T7" fmla="*/ 0 60000 65536"/>
              <a:gd name="T8" fmla="*/ 0 60000 65536"/>
              <a:gd name="T9" fmla="*/ 0 w 30"/>
              <a:gd name="T10" fmla="*/ 0 h 6"/>
              <a:gd name="T11" fmla="*/ 30 w 30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6">
                <a:moveTo>
                  <a:pt x="0" y="0"/>
                </a:moveTo>
                <a:lnTo>
                  <a:pt x="12" y="6"/>
                </a:lnTo>
                <a:lnTo>
                  <a:pt x="30" y="6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13" name="Freeform 57"/>
          <p:cNvSpPr>
            <a:spLocks/>
          </p:cNvSpPr>
          <p:nvPr/>
        </p:nvSpPr>
        <p:spPr bwMode="auto">
          <a:xfrm>
            <a:off x="2593975" y="4408488"/>
            <a:ext cx="47625" cy="9525"/>
          </a:xfrm>
          <a:custGeom>
            <a:avLst/>
            <a:gdLst>
              <a:gd name="T0" fmla="*/ 0 w 30"/>
              <a:gd name="T1" fmla="*/ 0 h 6"/>
              <a:gd name="T2" fmla="*/ 18 w 30"/>
              <a:gd name="T3" fmla="*/ 6 h 6"/>
              <a:gd name="T4" fmla="*/ 30 w 30"/>
              <a:gd name="T5" fmla="*/ 6 h 6"/>
              <a:gd name="T6" fmla="*/ 0 60000 65536"/>
              <a:gd name="T7" fmla="*/ 0 60000 65536"/>
              <a:gd name="T8" fmla="*/ 0 60000 65536"/>
              <a:gd name="T9" fmla="*/ 0 w 30"/>
              <a:gd name="T10" fmla="*/ 0 h 6"/>
              <a:gd name="T11" fmla="*/ 30 w 30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6">
                <a:moveTo>
                  <a:pt x="0" y="0"/>
                </a:moveTo>
                <a:lnTo>
                  <a:pt x="18" y="6"/>
                </a:lnTo>
                <a:lnTo>
                  <a:pt x="30" y="6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14" name="Freeform 58"/>
          <p:cNvSpPr>
            <a:spLocks/>
          </p:cNvSpPr>
          <p:nvPr/>
        </p:nvSpPr>
        <p:spPr bwMode="auto">
          <a:xfrm>
            <a:off x="2641600" y="4370388"/>
            <a:ext cx="38100" cy="47625"/>
          </a:xfrm>
          <a:custGeom>
            <a:avLst/>
            <a:gdLst>
              <a:gd name="T0" fmla="*/ 0 w 24"/>
              <a:gd name="T1" fmla="*/ 30 h 30"/>
              <a:gd name="T2" fmla="*/ 6 w 24"/>
              <a:gd name="T3" fmla="*/ 24 h 30"/>
              <a:gd name="T4" fmla="*/ 12 w 24"/>
              <a:gd name="T5" fmla="*/ 18 h 30"/>
              <a:gd name="T6" fmla="*/ 24 w 24"/>
              <a:gd name="T7" fmla="*/ 0 h 30"/>
              <a:gd name="T8" fmla="*/ 0 60000 65536"/>
              <a:gd name="T9" fmla="*/ 0 60000 65536"/>
              <a:gd name="T10" fmla="*/ 0 60000 65536"/>
              <a:gd name="T11" fmla="*/ 0 60000 65536"/>
              <a:gd name="T12" fmla="*/ 0 w 24"/>
              <a:gd name="T13" fmla="*/ 0 h 30"/>
              <a:gd name="T14" fmla="*/ 24 w 24"/>
              <a:gd name="T15" fmla="*/ 30 h 3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" h="30">
                <a:moveTo>
                  <a:pt x="0" y="30"/>
                </a:moveTo>
                <a:lnTo>
                  <a:pt x="6" y="24"/>
                </a:lnTo>
                <a:lnTo>
                  <a:pt x="12" y="18"/>
                </a:lnTo>
                <a:lnTo>
                  <a:pt x="24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15" name="Line 59"/>
          <p:cNvSpPr>
            <a:spLocks noChangeShapeType="1"/>
          </p:cNvSpPr>
          <p:nvPr/>
        </p:nvSpPr>
        <p:spPr bwMode="auto">
          <a:xfrm flipV="1">
            <a:off x="2679700" y="4322763"/>
            <a:ext cx="47625" cy="47625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16" name="Line 60"/>
          <p:cNvSpPr>
            <a:spLocks noChangeShapeType="1"/>
          </p:cNvSpPr>
          <p:nvPr/>
        </p:nvSpPr>
        <p:spPr bwMode="auto">
          <a:xfrm flipV="1">
            <a:off x="2727325" y="4284663"/>
            <a:ext cx="47625" cy="381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17" name="Freeform 61"/>
          <p:cNvSpPr>
            <a:spLocks/>
          </p:cNvSpPr>
          <p:nvPr/>
        </p:nvSpPr>
        <p:spPr bwMode="auto">
          <a:xfrm>
            <a:off x="2774950" y="4246563"/>
            <a:ext cx="46038" cy="38100"/>
          </a:xfrm>
          <a:custGeom>
            <a:avLst/>
            <a:gdLst>
              <a:gd name="T0" fmla="*/ 0 w 29"/>
              <a:gd name="T1" fmla="*/ 24 h 24"/>
              <a:gd name="T2" fmla="*/ 11 w 29"/>
              <a:gd name="T3" fmla="*/ 12 h 24"/>
              <a:gd name="T4" fmla="*/ 29 w 29"/>
              <a:gd name="T5" fmla="*/ 0 h 24"/>
              <a:gd name="T6" fmla="*/ 0 60000 65536"/>
              <a:gd name="T7" fmla="*/ 0 60000 65536"/>
              <a:gd name="T8" fmla="*/ 0 60000 65536"/>
              <a:gd name="T9" fmla="*/ 0 w 29"/>
              <a:gd name="T10" fmla="*/ 0 h 24"/>
              <a:gd name="T11" fmla="*/ 29 w 29"/>
              <a:gd name="T12" fmla="*/ 24 h 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9" h="24">
                <a:moveTo>
                  <a:pt x="0" y="24"/>
                </a:moveTo>
                <a:lnTo>
                  <a:pt x="11" y="12"/>
                </a:lnTo>
                <a:lnTo>
                  <a:pt x="29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18" name="Freeform 62"/>
          <p:cNvSpPr>
            <a:spLocks/>
          </p:cNvSpPr>
          <p:nvPr/>
        </p:nvSpPr>
        <p:spPr bwMode="auto">
          <a:xfrm>
            <a:off x="2820988" y="4189413"/>
            <a:ext cx="47625" cy="57150"/>
          </a:xfrm>
          <a:custGeom>
            <a:avLst/>
            <a:gdLst>
              <a:gd name="T0" fmla="*/ 0 w 30"/>
              <a:gd name="T1" fmla="*/ 36 h 36"/>
              <a:gd name="T2" fmla="*/ 12 w 30"/>
              <a:gd name="T3" fmla="*/ 18 h 36"/>
              <a:gd name="T4" fmla="*/ 30 w 30"/>
              <a:gd name="T5" fmla="*/ 0 h 36"/>
              <a:gd name="T6" fmla="*/ 0 60000 65536"/>
              <a:gd name="T7" fmla="*/ 0 60000 65536"/>
              <a:gd name="T8" fmla="*/ 0 60000 65536"/>
              <a:gd name="T9" fmla="*/ 0 w 30"/>
              <a:gd name="T10" fmla="*/ 0 h 36"/>
              <a:gd name="T11" fmla="*/ 30 w 30"/>
              <a:gd name="T12" fmla="*/ 36 h 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36">
                <a:moveTo>
                  <a:pt x="0" y="36"/>
                </a:moveTo>
                <a:lnTo>
                  <a:pt x="12" y="18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19" name="Freeform 63"/>
          <p:cNvSpPr>
            <a:spLocks/>
          </p:cNvSpPr>
          <p:nvPr/>
        </p:nvSpPr>
        <p:spPr bwMode="auto">
          <a:xfrm>
            <a:off x="2868613" y="4160838"/>
            <a:ext cx="47625" cy="28575"/>
          </a:xfrm>
          <a:custGeom>
            <a:avLst/>
            <a:gdLst>
              <a:gd name="T0" fmla="*/ 0 w 30"/>
              <a:gd name="T1" fmla="*/ 18 h 18"/>
              <a:gd name="T2" fmla="*/ 18 w 30"/>
              <a:gd name="T3" fmla="*/ 6 h 18"/>
              <a:gd name="T4" fmla="*/ 30 w 30"/>
              <a:gd name="T5" fmla="*/ 0 h 18"/>
              <a:gd name="T6" fmla="*/ 0 60000 65536"/>
              <a:gd name="T7" fmla="*/ 0 60000 65536"/>
              <a:gd name="T8" fmla="*/ 0 60000 65536"/>
              <a:gd name="T9" fmla="*/ 0 w 30"/>
              <a:gd name="T10" fmla="*/ 0 h 18"/>
              <a:gd name="T11" fmla="*/ 30 w 30"/>
              <a:gd name="T12" fmla="*/ 18 h 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18">
                <a:moveTo>
                  <a:pt x="0" y="18"/>
                </a:moveTo>
                <a:lnTo>
                  <a:pt x="18" y="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20" name="Freeform 64"/>
          <p:cNvSpPr>
            <a:spLocks/>
          </p:cNvSpPr>
          <p:nvPr/>
        </p:nvSpPr>
        <p:spPr bwMode="auto">
          <a:xfrm>
            <a:off x="2916238" y="4141788"/>
            <a:ext cx="38100" cy="19050"/>
          </a:xfrm>
          <a:custGeom>
            <a:avLst/>
            <a:gdLst>
              <a:gd name="T0" fmla="*/ 0 w 24"/>
              <a:gd name="T1" fmla="*/ 12 h 12"/>
              <a:gd name="T2" fmla="*/ 12 w 24"/>
              <a:gd name="T3" fmla="*/ 6 h 12"/>
              <a:gd name="T4" fmla="*/ 24 w 24"/>
              <a:gd name="T5" fmla="*/ 0 h 12"/>
              <a:gd name="T6" fmla="*/ 0 60000 65536"/>
              <a:gd name="T7" fmla="*/ 0 60000 65536"/>
              <a:gd name="T8" fmla="*/ 0 60000 65536"/>
              <a:gd name="T9" fmla="*/ 0 w 24"/>
              <a:gd name="T10" fmla="*/ 0 h 12"/>
              <a:gd name="T11" fmla="*/ 24 w 24"/>
              <a:gd name="T12" fmla="*/ 12 h 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" h="12">
                <a:moveTo>
                  <a:pt x="0" y="12"/>
                </a:moveTo>
                <a:lnTo>
                  <a:pt x="12" y="6"/>
                </a:lnTo>
                <a:lnTo>
                  <a:pt x="24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21" name="Freeform 65"/>
          <p:cNvSpPr>
            <a:spLocks/>
          </p:cNvSpPr>
          <p:nvPr/>
        </p:nvSpPr>
        <p:spPr bwMode="auto">
          <a:xfrm>
            <a:off x="2954338" y="4105275"/>
            <a:ext cx="47625" cy="36513"/>
          </a:xfrm>
          <a:custGeom>
            <a:avLst/>
            <a:gdLst>
              <a:gd name="T0" fmla="*/ 0 w 30"/>
              <a:gd name="T1" fmla="*/ 23 h 23"/>
              <a:gd name="T2" fmla="*/ 12 w 30"/>
              <a:gd name="T3" fmla="*/ 11 h 23"/>
              <a:gd name="T4" fmla="*/ 24 w 30"/>
              <a:gd name="T5" fmla="*/ 0 h 23"/>
              <a:gd name="T6" fmla="*/ 30 w 30"/>
              <a:gd name="T7" fmla="*/ 0 h 23"/>
              <a:gd name="T8" fmla="*/ 0 60000 65536"/>
              <a:gd name="T9" fmla="*/ 0 60000 65536"/>
              <a:gd name="T10" fmla="*/ 0 60000 65536"/>
              <a:gd name="T11" fmla="*/ 0 60000 65536"/>
              <a:gd name="T12" fmla="*/ 0 w 30"/>
              <a:gd name="T13" fmla="*/ 0 h 23"/>
              <a:gd name="T14" fmla="*/ 30 w 30"/>
              <a:gd name="T15" fmla="*/ 23 h 2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" h="23">
                <a:moveTo>
                  <a:pt x="0" y="23"/>
                </a:moveTo>
                <a:lnTo>
                  <a:pt x="12" y="11"/>
                </a:lnTo>
                <a:lnTo>
                  <a:pt x="24" y="0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22" name="Freeform 66"/>
          <p:cNvSpPr>
            <a:spLocks/>
          </p:cNvSpPr>
          <p:nvPr/>
        </p:nvSpPr>
        <p:spPr bwMode="auto">
          <a:xfrm>
            <a:off x="3001963" y="4105275"/>
            <a:ext cx="47625" cy="36513"/>
          </a:xfrm>
          <a:custGeom>
            <a:avLst/>
            <a:gdLst>
              <a:gd name="T0" fmla="*/ 0 w 30"/>
              <a:gd name="T1" fmla="*/ 0 h 23"/>
              <a:gd name="T2" fmla="*/ 6 w 30"/>
              <a:gd name="T3" fmla="*/ 6 h 23"/>
              <a:gd name="T4" fmla="*/ 12 w 30"/>
              <a:gd name="T5" fmla="*/ 11 h 23"/>
              <a:gd name="T6" fmla="*/ 24 w 30"/>
              <a:gd name="T7" fmla="*/ 17 h 23"/>
              <a:gd name="T8" fmla="*/ 30 w 30"/>
              <a:gd name="T9" fmla="*/ 23 h 2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"/>
              <a:gd name="T16" fmla="*/ 0 h 23"/>
              <a:gd name="T17" fmla="*/ 30 w 30"/>
              <a:gd name="T18" fmla="*/ 23 h 2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" h="23">
                <a:moveTo>
                  <a:pt x="0" y="0"/>
                </a:moveTo>
                <a:lnTo>
                  <a:pt x="6" y="6"/>
                </a:lnTo>
                <a:lnTo>
                  <a:pt x="12" y="11"/>
                </a:lnTo>
                <a:lnTo>
                  <a:pt x="24" y="17"/>
                </a:lnTo>
                <a:lnTo>
                  <a:pt x="30" y="23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23" name="Freeform 67"/>
          <p:cNvSpPr>
            <a:spLocks/>
          </p:cNvSpPr>
          <p:nvPr/>
        </p:nvSpPr>
        <p:spPr bwMode="auto">
          <a:xfrm>
            <a:off x="3049588" y="4132263"/>
            <a:ext cx="47625" cy="9525"/>
          </a:xfrm>
          <a:custGeom>
            <a:avLst/>
            <a:gdLst>
              <a:gd name="T0" fmla="*/ 0 w 30"/>
              <a:gd name="T1" fmla="*/ 6 h 6"/>
              <a:gd name="T2" fmla="*/ 12 w 30"/>
              <a:gd name="T3" fmla="*/ 6 h 6"/>
              <a:gd name="T4" fmla="*/ 30 w 30"/>
              <a:gd name="T5" fmla="*/ 0 h 6"/>
              <a:gd name="T6" fmla="*/ 0 60000 65536"/>
              <a:gd name="T7" fmla="*/ 0 60000 65536"/>
              <a:gd name="T8" fmla="*/ 0 60000 65536"/>
              <a:gd name="T9" fmla="*/ 0 w 30"/>
              <a:gd name="T10" fmla="*/ 0 h 6"/>
              <a:gd name="T11" fmla="*/ 30 w 30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6">
                <a:moveTo>
                  <a:pt x="0" y="6"/>
                </a:moveTo>
                <a:lnTo>
                  <a:pt x="12" y="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24" name="Freeform 68"/>
          <p:cNvSpPr>
            <a:spLocks/>
          </p:cNvSpPr>
          <p:nvPr/>
        </p:nvSpPr>
        <p:spPr bwMode="auto">
          <a:xfrm>
            <a:off x="3097213" y="4105275"/>
            <a:ext cx="47625" cy="26988"/>
          </a:xfrm>
          <a:custGeom>
            <a:avLst/>
            <a:gdLst>
              <a:gd name="T0" fmla="*/ 0 w 30"/>
              <a:gd name="T1" fmla="*/ 17 h 17"/>
              <a:gd name="T2" fmla="*/ 12 w 30"/>
              <a:gd name="T3" fmla="*/ 11 h 17"/>
              <a:gd name="T4" fmla="*/ 30 w 30"/>
              <a:gd name="T5" fmla="*/ 0 h 17"/>
              <a:gd name="T6" fmla="*/ 0 60000 65536"/>
              <a:gd name="T7" fmla="*/ 0 60000 65536"/>
              <a:gd name="T8" fmla="*/ 0 60000 65536"/>
              <a:gd name="T9" fmla="*/ 0 w 30"/>
              <a:gd name="T10" fmla="*/ 0 h 17"/>
              <a:gd name="T11" fmla="*/ 30 w 30"/>
              <a:gd name="T12" fmla="*/ 17 h 1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17">
                <a:moveTo>
                  <a:pt x="0" y="17"/>
                </a:moveTo>
                <a:lnTo>
                  <a:pt x="12" y="11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25" name="Line 69"/>
          <p:cNvSpPr>
            <a:spLocks noChangeShapeType="1"/>
          </p:cNvSpPr>
          <p:nvPr/>
        </p:nvSpPr>
        <p:spPr bwMode="auto">
          <a:xfrm flipV="1">
            <a:off x="3144838" y="4067175"/>
            <a:ext cx="47625" cy="381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26" name="Line 70"/>
          <p:cNvSpPr>
            <a:spLocks noChangeShapeType="1"/>
          </p:cNvSpPr>
          <p:nvPr/>
        </p:nvSpPr>
        <p:spPr bwMode="auto">
          <a:xfrm flipV="1">
            <a:off x="3192463" y="4019550"/>
            <a:ext cx="38100" cy="47625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27" name="Freeform 71"/>
          <p:cNvSpPr>
            <a:spLocks/>
          </p:cNvSpPr>
          <p:nvPr/>
        </p:nvSpPr>
        <p:spPr bwMode="auto">
          <a:xfrm>
            <a:off x="3230563" y="3971925"/>
            <a:ext cx="47625" cy="47625"/>
          </a:xfrm>
          <a:custGeom>
            <a:avLst/>
            <a:gdLst>
              <a:gd name="T0" fmla="*/ 0 w 30"/>
              <a:gd name="T1" fmla="*/ 30 h 30"/>
              <a:gd name="T2" fmla="*/ 12 w 30"/>
              <a:gd name="T3" fmla="*/ 12 h 30"/>
              <a:gd name="T4" fmla="*/ 24 w 30"/>
              <a:gd name="T5" fmla="*/ 6 h 30"/>
              <a:gd name="T6" fmla="*/ 30 w 30"/>
              <a:gd name="T7" fmla="*/ 0 h 30"/>
              <a:gd name="T8" fmla="*/ 0 60000 65536"/>
              <a:gd name="T9" fmla="*/ 0 60000 65536"/>
              <a:gd name="T10" fmla="*/ 0 60000 65536"/>
              <a:gd name="T11" fmla="*/ 0 60000 65536"/>
              <a:gd name="T12" fmla="*/ 0 w 30"/>
              <a:gd name="T13" fmla="*/ 0 h 30"/>
              <a:gd name="T14" fmla="*/ 30 w 30"/>
              <a:gd name="T15" fmla="*/ 30 h 3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" h="30">
                <a:moveTo>
                  <a:pt x="0" y="30"/>
                </a:moveTo>
                <a:lnTo>
                  <a:pt x="12" y="12"/>
                </a:lnTo>
                <a:lnTo>
                  <a:pt x="24" y="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28" name="Freeform 72"/>
          <p:cNvSpPr>
            <a:spLocks/>
          </p:cNvSpPr>
          <p:nvPr/>
        </p:nvSpPr>
        <p:spPr bwMode="auto">
          <a:xfrm>
            <a:off x="3278188" y="3971925"/>
            <a:ext cx="47625" cy="9525"/>
          </a:xfrm>
          <a:custGeom>
            <a:avLst/>
            <a:gdLst>
              <a:gd name="T0" fmla="*/ 0 w 30"/>
              <a:gd name="T1" fmla="*/ 0 h 6"/>
              <a:gd name="T2" fmla="*/ 6 w 30"/>
              <a:gd name="T3" fmla="*/ 0 h 6"/>
              <a:gd name="T4" fmla="*/ 12 w 30"/>
              <a:gd name="T5" fmla="*/ 0 h 6"/>
              <a:gd name="T6" fmla="*/ 30 w 30"/>
              <a:gd name="T7" fmla="*/ 6 h 6"/>
              <a:gd name="T8" fmla="*/ 0 60000 65536"/>
              <a:gd name="T9" fmla="*/ 0 60000 65536"/>
              <a:gd name="T10" fmla="*/ 0 60000 65536"/>
              <a:gd name="T11" fmla="*/ 0 60000 65536"/>
              <a:gd name="T12" fmla="*/ 0 w 30"/>
              <a:gd name="T13" fmla="*/ 0 h 6"/>
              <a:gd name="T14" fmla="*/ 30 w 30"/>
              <a:gd name="T15" fmla="*/ 6 h 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" h="6">
                <a:moveTo>
                  <a:pt x="0" y="0"/>
                </a:moveTo>
                <a:lnTo>
                  <a:pt x="6" y="0"/>
                </a:lnTo>
                <a:lnTo>
                  <a:pt x="12" y="0"/>
                </a:lnTo>
                <a:lnTo>
                  <a:pt x="30" y="6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29" name="Freeform 73"/>
          <p:cNvSpPr>
            <a:spLocks/>
          </p:cNvSpPr>
          <p:nvPr/>
        </p:nvSpPr>
        <p:spPr bwMode="auto">
          <a:xfrm>
            <a:off x="3325813" y="3981450"/>
            <a:ext cx="47625" cy="1588"/>
          </a:xfrm>
          <a:custGeom>
            <a:avLst/>
            <a:gdLst>
              <a:gd name="T0" fmla="*/ 0 w 30"/>
              <a:gd name="T1" fmla="*/ 0 h 1588"/>
              <a:gd name="T2" fmla="*/ 12 w 30"/>
              <a:gd name="T3" fmla="*/ 0 h 1588"/>
              <a:gd name="T4" fmla="*/ 30 w 30"/>
              <a:gd name="T5" fmla="*/ 0 h 1588"/>
              <a:gd name="T6" fmla="*/ 0 60000 65536"/>
              <a:gd name="T7" fmla="*/ 0 60000 65536"/>
              <a:gd name="T8" fmla="*/ 0 60000 65536"/>
              <a:gd name="T9" fmla="*/ 0 w 30"/>
              <a:gd name="T10" fmla="*/ 0 h 1588"/>
              <a:gd name="T11" fmla="*/ 30 w 30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1588">
                <a:moveTo>
                  <a:pt x="0" y="0"/>
                </a:moveTo>
                <a:lnTo>
                  <a:pt x="12" y="0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30" name="Freeform 74"/>
          <p:cNvSpPr>
            <a:spLocks/>
          </p:cNvSpPr>
          <p:nvPr/>
        </p:nvSpPr>
        <p:spPr bwMode="auto">
          <a:xfrm>
            <a:off x="3373438" y="3933825"/>
            <a:ext cx="47625" cy="47625"/>
          </a:xfrm>
          <a:custGeom>
            <a:avLst/>
            <a:gdLst>
              <a:gd name="T0" fmla="*/ 0 w 30"/>
              <a:gd name="T1" fmla="*/ 30 h 30"/>
              <a:gd name="T2" fmla="*/ 6 w 30"/>
              <a:gd name="T3" fmla="*/ 24 h 30"/>
              <a:gd name="T4" fmla="*/ 12 w 30"/>
              <a:gd name="T5" fmla="*/ 18 h 30"/>
              <a:gd name="T6" fmla="*/ 30 w 30"/>
              <a:gd name="T7" fmla="*/ 0 h 30"/>
              <a:gd name="T8" fmla="*/ 0 60000 65536"/>
              <a:gd name="T9" fmla="*/ 0 60000 65536"/>
              <a:gd name="T10" fmla="*/ 0 60000 65536"/>
              <a:gd name="T11" fmla="*/ 0 60000 65536"/>
              <a:gd name="T12" fmla="*/ 0 w 30"/>
              <a:gd name="T13" fmla="*/ 0 h 30"/>
              <a:gd name="T14" fmla="*/ 30 w 30"/>
              <a:gd name="T15" fmla="*/ 30 h 3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" h="30">
                <a:moveTo>
                  <a:pt x="0" y="30"/>
                </a:moveTo>
                <a:lnTo>
                  <a:pt x="6" y="24"/>
                </a:lnTo>
                <a:lnTo>
                  <a:pt x="12" y="18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31" name="Line 75"/>
          <p:cNvSpPr>
            <a:spLocks noChangeShapeType="1"/>
          </p:cNvSpPr>
          <p:nvPr/>
        </p:nvSpPr>
        <p:spPr bwMode="auto">
          <a:xfrm flipV="1">
            <a:off x="3421063" y="3905250"/>
            <a:ext cx="47625" cy="28575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32" name="Freeform 76"/>
          <p:cNvSpPr>
            <a:spLocks/>
          </p:cNvSpPr>
          <p:nvPr/>
        </p:nvSpPr>
        <p:spPr bwMode="auto">
          <a:xfrm>
            <a:off x="3468688" y="3886200"/>
            <a:ext cx="38100" cy="19050"/>
          </a:xfrm>
          <a:custGeom>
            <a:avLst/>
            <a:gdLst>
              <a:gd name="T0" fmla="*/ 0 w 24"/>
              <a:gd name="T1" fmla="*/ 12 h 12"/>
              <a:gd name="T2" fmla="*/ 12 w 24"/>
              <a:gd name="T3" fmla="*/ 6 h 12"/>
              <a:gd name="T4" fmla="*/ 18 w 24"/>
              <a:gd name="T5" fmla="*/ 6 h 12"/>
              <a:gd name="T6" fmla="*/ 24 w 24"/>
              <a:gd name="T7" fmla="*/ 0 h 12"/>
              <a:gd name="T8" fmla="*/ 0 60000 65536"/>
              <a:gd name="T9" fmla="*/ 0 60000 65536"/>
              <a:gd name="T10" fmla="*/ 0 60000 65536"/>
              <a:gd name="T11" fmla="*/ 0 60000 65536"/>
              <a:gd name="T12" fmla="*/ 0 w 24"/>
              <a:gd name="T13" fmla="*/ 0 h 12"/>
              <a:gd name="T14" fmla="*/ 24 w 24"/>
              <a:gd name="T15" fmla="*/ 12 h 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" h="12">
                <a:moveTo>
                  <a:pt x="0" y="12"/>
                </a:moveTo>
                <a:lnTo>
                  <a:pt x="12" y="6"/>
                </a:lnTo>
                <a:lnTo>
                  <a:pt x="18" y="6"/>
                </a:lnTo>
                <a:lnTo>
                  <a:pt x="24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33" name="Freeform 77"/>
          <p:cNvSpPr>
            <a:spLocks/>
          </p:cNvSpPr>
          <p:nvPr/>
        </p:nvSpPr>
        <p:spPr bwMode="auto">
          <a:xfrm>
            <a:off x="3506788" y="3800475"/>
            <a:ext cx="47625" cy="85725"/>
          </a:xfrm>
          <a:custGeom>
            <a:avLst/>
            <a:gdLst>
              <a:gd name="T0" fmla="*/ 0 w 30"/>
              <a:gd name="T1" fmla="*/ 54 h 54"/>
              <a:gd name="T2" fmla="*/ 6 w 30"/>
              <a:gd name="T3" fmla="*/ 42 h 54"/>
              <a:gd name="T4" fmla="*/ 12 w 30"/>
              <a:gd name="T5" fmla="*/ 30 h 54"/>
              <a:gd name="T6" fmla="*/ 30 w 30"/>
              <a:gd name="T7" fmla="*/ 0 h 54"/>
              <a:gd name="T8" fmla="*/ 0 60000 65536"/>
              <a:gd name="T9" fmla="*/ 0 60000 65536"/>
              <a:gd name="T10" fmla="*/ 0 60000 65536"/>
              <a:gd name="T11" fmla="*/ 0 60000 65536"/>
              <a:gd name="T12" fmla="*/ 0 w 30"/>
              <a:gd name="T13" fmla="*/ 0 h 54"/>
              <a:gd name="T14" fmla="*/ 30 w 30"/>
              <a:gd name="T15" fmla="*/ 54 h 5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" h="54">
                <a:moveTo>
                  <a:pt x="0" y="54"/>
                </a:moveTo>
                <a:lnTo>
                  <a:pt x="6" y="42"/>
                </a:lnTo>
                <a:lnTo>
                  <a:pt x="12" y="30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34" name="Freeform 78"/>
          <p:cNvSpPr>
            <a:spLocks/>
          </p:cNvSpPr>
          <p:nvPr/>
        </p:nvSpPr>
        <p:spPr bwMode="auto">
          <a:xfrm>
            <a:off x="3554413" y="3695700"/>
            <a:ext cx="47625" cy="104775"/>
          </a:xfrm>
          <a:custGeom>
            <a:avLst/>
            <a:gdLst>
              <a:gd name="T0" fmla="*/ 0 w 30"/>
              <a:gd name="T1" fmla="*/ 66 h 66"/>
              <a:gd name="T2" fmla="*/ 12 w 30"/>
              <a:gd name="T3" fmla="*/ 36 h 66"/>
              <a:gd name="T4" fmla="*/ 30 w 30"/>
              <a:gd name="T5" fmla="*/ 0 h 66"/>
              <a:gd name="T6" fmla="*/ 0 60000 65536"/>
              <a:gd name="T7" fmla="*/ 0 60000 65536"/>
              <a:gd name="T8" fmla="*/ 0 60000 65536"/>
              <a:gd name="T9" fmla="*/ 0 w 30"/>
              <a:gd name="T10" fmla="*/ 0 h 66"/>
              <a:gd name="T11" fmla="*/ 30 w 30"/>
              <a:gd name="T12" fmla="*/ 66 h 6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66">
                <a:moveTo>
                  <a:pt x="0" y="66"/>
                </a:moveTo>
                <a:lnTo>
                  <a:pt x="12" y="3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35" name="Rectangle 79"/>
          <p:cNvSpPr>
            <a:spLocks noChangeArrowheads="1"/>
          </p:cNvSpPr>
          <p:nvPr/>
        </p:nvSpPr>
        <p:spPr bwMode="auto">
          <a:xfrm>
            <a:off x="823913" y="5616575"/>
            <a:ext cx="109537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700" b="1">
                <a:solidFill>
                  <a:srgbClr val="000000"/>
                </a:solidFill>
              </a:rPr>
              <a:t>0</a:t>
            </a:r>
            <a:endParaRPr lang="en-US" sz="2000"/>
          </a:p>
        </p:txBody>
      </p:sp>
      <p:sp>
        <p:nvSpPr>
          <p:cNvPr id="403536" name="Rectangle 80"/>
          <p:cNvSpPr>
            <a:spLocks noChangeArrowheads="1"/>
          </p:cNvSpPr>
          <p:nvPr/>
        </p:nvSpPr>
        <p:spPr bwMode="auto">
          <a:xfrm>
            <a:off x="823913" y="3552825"/>
            <a:ext cx="109537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700" b="1">
                <a:solidFill>
                  <a:srgbClr val="000000"/>
                </a:solidFill>
              </a:rPr>
              <a:t>8</a:t>
            </a:r>
            <a:endParaRPr lang="en-US" sz="2000"/>
          </a:p>
        </p:txBody>
      </p:sp>
      <p:sp>
        <p:nvSpPr>
          <p:cNvPr id="403537" name="Rectangle 81"/>
          <p:cNvSpPr>
            <a:spLocks noChangeArrowheads="1"/>
          </p:cNvSpPr>
          <p:nvPr/>
        </p:nvSpPr>
        <p:spPr bwMode="auto">
          <a:xfrm>
            <a:off x="700088" y="1479550"/>
            <a:ext cx="219075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700" b="1">
                <a:solidFill>
                  <a:srgbClr val="000000"/>
                </a:solidFill>
              </a:rPr>
              <a:t>16</a:t>
            </a:r>
            <a:endParaRPr lang="en-US" sz="2000"/>
          </a:p>
        </p:txBody>
      </p:sp>
      <p:sp>
        <p:nvSpPr>
          <p:cNvPr id="403538" name="Rectangle 82"/>
          <p:cNvSpPr>
            <a:spLocks noChangeArrowheads="1"/>
          </p:cNvSpPr>
          <p:nvPr/>
        </p:nvSpPr>
        <p:spPr bwMode="auto">
          <a:xfrm>
            <a:off x="871538" y="5930900"/>
            <a:ext cx="43815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700" b="1">
                <a:solidFill>
                  <a:srgbClr val="000000"/>
                </a:solidFill>
              </a:rPr>
              <a:t>1950</a:t>
            </a:r>
            <a:endParaRPr lang="en-US" sz="2000"/>
          </a:p>
        </p:txBody>
      </p:sp>
      <p:sp>
        <p:nvSpPr>
          <p:cNvPr id="403539" name="Rectangle 83"/>
          <p:cNvSpPr>
            <a:spLocks noChangeArrowheads="1"/>
          </p:cNvSpPr>
          <p:nvPr/>
        </p:nvSpPr>
        <p:spPr bwMode="auto">
          <a:xfrm>
            <a:off x="3173413" y="5930900"/>
            <a:ext cx="43815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700" b="1">
                <a:solidFill>
                  <a:srgbClr val="000000"/>
                </a:solidFill>
              </a:rPr>
              <a:t>2000</a:t>
            </a:r>
            <a:endParaRPr lang="en-US" sz="2000"/>
          </a:p>
        </p:txBody>
      </p:sp>
      <p:sp>
        <p:nvSpPr>
          <p:cNvPr id="403540" name="Rectangle 84"/>
          <p:cNvSpPr>
            <a:spLocks noChangeArrowheads="1"/>
          </p:cNvSpPr>
          <p:nvPr/>
        </p:nvSpPr>
        <p:spPr bwMode="auto">
          <a:xfrm>
            <a:off x="5476875" y="5930900"/>
            <a:ext cx="43815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700" b="1">
                <a:solidFill>
                  <a:srgbClr val="000000"/>
                </a:solidFill>
              </a:rPr>
              <a:t>2050</a:t>
            </a:r>
            <a:endParaRPr lang="en-US" sz="2000"/>
          </a:p>
        </p:txBody>
      </p:sp>
      <p:sp>
        <p:nvSpPr>
          <p:cNvPr id="403541" name="Rectangle 85"/>
          <p:cNvSpPr>
            <a:spLocks noChangeArrowheads="1"/>
          </p:cNvSpPr>
          <p:nvPr/>
        </p:nvSpPr>
        <p:spPr bwMode="auto">
          <a:xfrm>
            <a:off x="7769225" y="5930900"/>
            <a:ext cx="43815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700" b="1">
                <a:solidFill>
                  <a:srgbClr val="000000"/>
                </a:solidFill>
              </a:rPr>
              <a:t>2100</a:t>
            </a:r>
            <a:endParaRPr lang="en-US" sz="2000"/>
          </a:p>
        </p:txBody>
      </p:sp>
      <p:sp>
        <p:nvSpPr>
          <p:cNvPr id="403542" name="Freeform 86"/>
          <p:cNvSpPr>
            <a:spLocks/>
          </p:cNvSpPr>
          <p:nvPr/>
        </p:nvSpPr>
        <p:spPr bwMode="auto">
          <a:xfrm>
            <a:off x="1128713" y="3694113"/>
            <a:ext cx="2476500" cy="1611312"/>
          </a:xfrm>
          <a:custGeom>
            <a:avLst/>
            <a:gdLst>
              <a:gd name="T0" fmla="*/ 35 w 1560"/>
              <a:gd name="T1" fmla="*/ 999 h 1015"/>
              <a:gd name="T2" fmla="*/ 86 w 1560"/>
              <a:gd name="T3" fmla="*/ 993 h 1015"/>
              <a:gd name="T4" fmla="*/ 138 w 1560"/>
              <a:gd name="T5" fmla="*/ 951 h 1015"/>
              <a:gd name="T6" fmla="*/ 165 w 1560"/>
              <a:gd name="T7" fmla="*/ 934 h 1015"/>
              <a:gd name="T8" fmla="*/ 210 w 1560"/>
              <a:gd name="T9" fmla="*/ 915 h 1015"/>
              <a:gd name="T10" fmla="*/ 249 w 1560"/>
              <a:gd name="T11" fmla="*/ 895 h 1015"/>
              <a:gd name="T12" fmla="*/ 278 w 1560"/>
              <a:gd name="T13" fmla="*/ 868 h 1015"/>
              <a:gd name="T14" fmla="*/ 312 w 1560"/>
              <a:gd name="T15" fmla="*/ 864 h 1015"/>
              <a:gd name="T16" fmla="*/ 345 w 1560"/>
              <a:gd name="T17" fmla="*/ 847 h 1015"/>
              <a:gd name="T18" fmla="*/ 404 w 1560"/>
              <a:gd name="T19" fmla="*/ 793 h 1015"/>
              <a:gd name="T20" fmla="*/ 452 w 1560"/>
              <a:gd name="T21" fmla="*/ 751 h 1015"/>
              <a:gd name="T22" fmla="*/ 516 w 1560"/>
              <a:gd name="T23" fmla="*/ 703 h 1015"/>
              <a:gd name="T24" fmla="*/ 557 w 1560"/>
              <a:gd name="T25" fmla="*/ 646 h 1015"/>
              <a:gd name="T26" fmla="*/ 609 w 1560"/>
              <a:gd name="T27" fmla="*/ 598 h 1015"/>
              <a:gd name="T28" fmla="*/ 651 w 1560"/>
              <a:gd name="T29" fmla="*/ 538 h 1015"/>
              <a:gd name="T30" fmla="*/ 689 w 1560"/>
              <a:gd name="T31" fmla="*/ 534 h 1015"/>
              <a:gd name="T32" fmla="*/ 729 w 1560"/>
              <a:gd name="T33" fmla="*/ 520 h 1015"/>
              <a:gd name="T34" fmla="*/ 774 w 1560"/>
              <a:gd name="T35" fmla="*/ 474 h 1015"/>
              <a:gd name="T36" fmla="*/ 815 w 1560"/>
              <a:gd name="T37" fmla="*/ 430 h 1015"/>
              <a:gd name="T38" fmla="*/ 837 w 1560"/>
              <a:gd name="T39" fmla="*/ 406 h 1015"/>
              <a:gd name="T40" fmla="*/ 876 w 1560"/>
              <a:gd name="T41" fmla="*/ 430 h 1015"/>
              <a:gd name="T42" fmla="*/ 915 w 1560"/>
              <a:gd name="T43" fmla="*/ 448 h 1015"/>
              <a:gd name="T44" fmla="*/ 954 w 1560"/>
              <a:gd name="T45" fmla="*/ 451 h 1015"/>
              <a:gd name="T46" fmla="*/ 984 w 1560"/>
              <a:gd name="T47" fmla="*/ 418 h 1015"/>
              <a:gd name="T48" fmla="*/ 1011 w 1560"/>
              <a:gd name="T49" fmla="*/ 393 h 1015"/>
              <a:gd name="T50" fmla="*/ 1047 w 1560"/>
              <a:gd name="T51" fmla="*/ 360 h 1015"/>
              <a:gd name="T52" fmla="*/ 1085 w 1560"/>
              <a:gd name="T53" fmla="*/ 322 h 1015"/>
              <a:gd name="T54" fmla="*/ 1134 w 1560"/>
              <a:gd name="T55" fmla="*/ 289 h 1015"/>
              <a:gd name="T56" fmla="*/ 1164 w 1560"/>
              <a:gd name="T57" fmla="*/ 268 h 1015"/>
              <a:gd name="T58" fmla="*/ 1190 w 1560"/>
              <a:gd name="T59" fmla="*/ 267 h 1015"/>
              <a:gd name="T60" fmla="*/ 1238 w 1560"/>
              <a:gd name="T61" fmla="*/ 277 h 1015"/>
              <a:gd name="T62" fmla="*/ 1283 w 1560"/>
              <a:gd name="T63" fmla="*/ 249 h 1015"/>
              <a:gd name="T64" fmla="*/ 1313 w 1560"/>
              <a:gd name="T65" fmla="*/ 220 h 1015"/>
              <a:gd name="T66" fmla="*/ 1335 w 1560"/>
              <a:gd name="T67" fmla="*/ 189 h 1015"/>
              <a:gd name="T68" fmla="*/ 1359 w 1560"/>
              <a:gd name="T69" fmla="*/ 174 h 1015"/>
              <a:gd name="T70" fmla="*/ 1392 w 1560"/>
              <a:gd name="T71" fmla="*/ 181 h 1015"/>
              <a:gd name="T72" fmla="*/ 1427 w 1560"/>
              <a:gd name="T73" fmla="*/ 168 h 1015"/>
              <a:gd name="T74" fmla="*/ 1455 w 1560"/>
              <a:gd name="T75" fmla="*/ 144 h 1015"/>
              <a:gd name="T76" fmla="*/ 1490 w 1560"/>
              <a:gd name="T77" fmla="*/ 126 h 1015"/>
              <a:gd name="T78" fmla="*/ 1520 w 1560"/>
              <a:gd name="T79" fmla="*/ 76 h 1015"/>
              <a:gd name="T80" fmla="*/ 1545 w 1560"/>
              <a:gd name="T81" fmla="*/ 27 h 1015"/>
              <a:gd name="T82" fmla="*/ 1560 w 1560"/>
              <a:gd name="T83" fmla="*/ 0 h 101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560"/>
              <a:gd name="T127" fmla="*/ 0 h 1015"/>
              <a:gd name="T128" fmla="*/ 1560 w 1560"/>
              <a:gd name="T129" fmla="*/ 1015 h 1015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560" h="1015">
                <a:moveTo>
                  <a:pt x="0" y="1015"/>
                </a:moveTo>
                <a:cubicBezTo>
                  <a:pt x="12" y="1009"/>
                  <a:pt x="24" y="1003"/>
                  <a:pt x="35" y="999"/>
                </a:cubicBezTo>
                <a:cubicBezTo>
                  <a:pt x="46" y="995"/>
                  <a:pt x="58" y="991"/>
                  <a:pt x="66" y="990"/>
                </a:cubicBezTo>
                <a:cubicBezTo>
                  <a:pt x="74" y="989"/>
                  <a:pt x="79" y="993"/>
                  <a:pt x="86" y="993"/>
                </a:cubicBezTo>
                <a:cubicBezTo>
                  <a:pt x="93" y="993"/>
                  <a:pt x="98" y="997"/>
                  <a:pt x="107" y="990"/>
                </a:cubicBezTo>
                <a:cubicBezTo>
                  <a:pt x="116" y="983"/>
                  <a:pt x="131" y="959"/>
                  <a:pt x="138" y="951"/>
                </a:cubicBezTo>
                <a:cubicBezTo>
                  <a:pt x="145" y="943"/>
                  <a:pt x="146" y="945"/>
                  <a:pt x="150" y="942"/>
                </a:cubicBezTo>
                <a:cubicBezTo>
                  <a:pt x="154" y="939"/>
                  <a:pt x="160" y="938"/>
                  <a:pt x="165" y="934"/>
                </a:cubicBezTo>
                <a:cubicBezTo>
                  <a:pt x="170" y="930"/>
                  <a:pt x="173" y="922"/>
                  <a:pt x="180" y="919"/>
                </a:cubicBezTo>
                <a:cubicBezTo>
                  <a:pt x="187" y="916"/>
                  <a:pt x="201" y="917"/>
                  <a:pt x="210" y="915"/>
                </a:cubicBezTo>
                <a:cubicBezTo>
                  <a:pt x="219" y="913"/>
                  <a:pt x="227" y="910"/>
                  <a:pt x="233" y="907"/>
                </a:cubicBezTo>
                <a:cubicBezTo>
                  <a:pt x="239" y="904"/>
                  <a:pt x="244" y="899"/>
                  <a:pt x="249" y="895"/>
                </a:cubicBezTo>
                <a:cubicBezTo>
                  <a:pt x="254" y="891"/>
                  <a:pt x="258" y="889"/>
                  <a:pt x="263" y="885"/>
                </a:cubicBezTo>
                <a:cubicBezTo>
                  <a:pt x="268" y="881"/>
                  <a:pt x="273" y="871"/>
                  <a:pt x="278" y="868"/>
                </a:cubicBezTo>
                <a:cubicBezTo>
                  <a:pt x="283" y="865"/>
                  <a:pt x="288" y="868"/>
                  <a:pt x="294" y="867"/>
                </a:cubicBezTo>
                <a:cubicBezTo>
                  <a:pt x="300" y="866"/>
                  <a:pt x="307" y="865"/>
                  <a:pt x="312" y="864"/>
                </a:cubicBezTo>
                <a:cubicBezTo>
                  <a:pt x="317" y="863"/>
                  <a:pt x="322" y="861"/>
                  <a:pt x="327" y="858"/>
                </a:cubicBezTo>
                <a:cubicBezTo>
                  <a:pt x="332" y="855"/>
                  <a:pt x="339" y="851"/>
                  <a:pt x="345" y="847"/>
                </a:cubicBezTo>
                <a:cubicBezTo>
                  <a:pt x="351" y="843"/>
                  <a:pt x="356" y="840"/>
                  <a:pt x="366" y="831"/>
                </a:cubicBezTo>
                <a:cubicBezTo>
                  <a:pt x="376" y="822"/>
                  <a:pt x="394" y="802"/>
                  <a:pt x="404" y="793"/>
                </a:cubicBezTo>
                <a:cubicBezTo>
                  <a:pt x="414" y="784"/>
                  <a:pt x="418" y="785"/>
                  <a:pt x="426" y="778"/>
                </a:cubicBezTo>
                <a:cubicBezTo>
                  <a:pt x="434" y="771"/>
                  <a:pt x="443" y="758"/>
                  <a:pt x="452" y="751"/>
                </a:cubicBezTo>
                <a:cubicBezTo>
                  <a:pt x="461" y="744"/>
                  <a:pt x="471" y="743"/>
                  <a:pt x="482" y="735"/>
                </a:cubicBezTo>
                <a:cubicBezTo>
                  <a:pt x="493" y="727"/>
                  <a:pt x="506" y="713"/>
                  <a:pt x="516" y="703"/>
                </a:cubicBezTo>
                <a:cubicBezTo>
                  <a:pt x="526" y="693"/>
                  <a:pt x="536" y="685"/>
                  <a:pt x="543" y="675"/>
                </a:cubicBezTo>
                <a:cubicBezTo>
                  <a:pt x="550" y="665"/>
                  <a:pt x="550" y="656"/>
                  <a:pt x="557" y="646"/>
                </a:cubicBezTo>
                <a:cubicBezTo>
                  <a:pt x="564" y="636"/>
                  <a:pt x="578" y="624"/>
                  <a:pt x="587" y="616"/>
                </a:cubicBezTo>
                <a:cubicBezTo>
                  <a:pt x="596" y="608"/>
                  <a:pt x="602" y="606"/>
                  <a:pt x="609" y="598"/>
                </a:cubicBezTo>
                <a:cubicBezTo>
                  <a:pt x="616" y="590"/>
                  <a:pt x="622" y="578"/>
                  <a:pt x="629" y="568"/>
                </a:cubicBezTo>
                <a:cubicBezTo>
                  <a:pt x="636" y="558"/>
                  <a:pt x="645" y="544"/>
                  <a:pt x="651" y="538"/>
                </a:cubicBezTo>
                <a:cubicBezTo>
                  <a:pt x="657" y="532"/>
                  <a:pt x="662" y="535"/>
                  <a:pt x="668" y="534"/>
                </a:cubicBezTo>
                <a:cubicBezTo>
                  <a:pt x="674" y="533"/>
                  <a:pt x="681" y="533"/>
                  <a:pt x="689" y="534"/>
                </a:cubicBezTo>
                <a:cubicBezTo>
                  <a:pt x="697" y="535"/>
                  <a:pt x="710" y="542"/>
                  <a:pt x="717" y="540"/>
                </a:cubicBezTo>
                <a:cubicBezTo>
                  <a:pt x="724" y="538"/>
                  <a:pt x="724" y="527"/>
                  <a:pt x="729" y="520"/>
                </a:cubicBezTo>
                <a:cubicBezTo>
                  <a:pt x="734" y="513"/>
                  <a:pt x="740" y="504"/>
                  <a:pt x="747" y="496"/>
                </a:cubicBezTo>
                <a:cubicBezTo>
                  <a:pt x="754" y="488"/>
                  <a:pt x="766" y="480"/>
                  <a:pt x="774" y="474"/>
                </a:cubicBezTo>
                <a:cubicBezTo>
                  <a:pt x="782" y="468"/>
                  <a:pt x="790" y="466"/>
                  <a:pt x="797" y="459"/>
                </a:cubicBezTo>
                <a:cubicBezTo>
                  <a:pt x="804" y="452"/>
                  <a:pt x="811" y="437"/>
                  <a:pt x="815" y="430"/>
                </a:cubicBezTo>
                <a:cubicBezTo>
                  <a:pt x="819" y="423"/>
                  <a:pt x="820" y="422"/>
                  <a:pt x="824" y="418"/>
                </a:cubicBezTo>
                <a:cubicBezTo>
                  <a:pt x="828" y="414"/>
                  <a:pt x="832" y="407"/>
                  <a:pt x="837" y="406"/>
                </a:cubicBezTo>
                <a:cubicBezTo>
                  <a:pt x="842" y="405"/>
                  <a:pt x="849" y="408"/>
                  <a:pt x="855" y="412"/>
                </a:cubicBezTo>
                <a:cubicBezTo>
                  <a:pt x="861" y="416"/>
                  <a:pt x="869" y="425"/>
                  <a:pt x="876" y="430"/>
                </a:cubicBezTo>
                <a:cubicBezTo>
                  <a:pt x="883" y="435"/>
                  <a:pt x="890" y="442"/>
                  <a:pt x="896" y="445"/>
                </a:cubicBezTo>
                <a:cubicBezTo>
                  <a:pt x="902" y="448"/>
                  <a:pt x="908" y="447"/>
                  <a:pt x="915" y="448"/>
                </a:cubicBezTo>
                <a:cubicBezTo>
                  <a:pt x="922" y="449"/>
                  <a:pt x="933" y="453"/>
                  <a:pt x="939" y="453"/>
                </a:cubicBezTo>
                <a:cubicBezTo>
                  <a:pt x="945" y="453"/>
                  <a:pt x="949" y="454"/>
                  <a:pt x="954" y="451"/>
                </a:cubicBezTo>
                <a:cubicBezTo>
                  <a:pt x="959" y="448"/>
                  <a:pt x="966" y="441"/>
                  <a:pt x="971" y="435"/>
                </a:cubicBezTo>
                <a:cubicBezTo>
                  <a:pt x="976" y="429"/>
                  <a:pt x="980" y="423"/>
                  <a:pt x="984" y="418"/>
                </a:cubicBezTo>
                <a:cubicBezTo>
                  <a:pt x="988" y="413"/>
                  <a:pt x="989" y="410"/>
                  <a:pt x="993" y="406"/>
                </a:cubicBezTo>
                <a:cubicBezTo>
                  <a:pt x="997" y="402"/>
                  <a:pt x="1006" y="397"/>
                  <a:pt x="1011" y="393"/>
                </a:cubicBezTo>
                <a:cubicBezTo>
                  <a:pt x="1016" y="389"/>
                  <a:pt x="1020" y="384"/>
                  <a:pt x="1026" y="379"/>
                </a:cubicBezTo>
                <a:cubicBezTo>
                  <a:pt x="1032" y="374"/>
                  <a:pt x="1040" y="365"/>
                  <a:pt x="1047" y="360"/>
                </a:cubicBezTo>
                <a:cubicBezTo>
                  <a:pt x="1054" y="355"/>
                  <a:pt x="1061" y="352"/>
                  <a:pt x="1067" y="346"/>
                </a:cubicBezTo>
                <a:cubicBezTo>
                  <a:pt x="1073" y="340"/>
                  <a:pt x="1079" y="329"/>
                  <a:pt x="1085" y="322"/>
                </a:cubicBezTo>
                <a:cubicBezTo>
                  <a:pt x="1091" y="315"/>
                  <a:pt x="1098" y="308"/>
                  <a:pt x="1106" y="303"/>
                </a:cubicBezTo>
                <a:cubicBezTo>
                  <a:pt x="1114" y="298"/>
                  <a:pt x="1126" y="293"/>
                  <a:pt x="1134" y="289"/>
                </a:cubicBezTo>
                <a:cubicBezTo>
                  <a:pt x="1142" y="285"/>
                  <a:pt x="1149" y="282"/>
                  <a:pt x="1154" y="279"/>
                </a:cubicBezTo>
                <a:cubicBezTo>
                  <a:pt x="1159" y="276"/>
                  <a:pt x="1161" y="271"/>
                  <a:pt x="1164" y="268"/>
                </a:cubicBezTo>
                <a:cubicBezTo>
                  <a:pt x="1167" y="265"/>
                  <a:pt x="1169" y="261"/>
                  <a:pt x="1173" y="261"/>
                </a:cubicBezTo>
                <a:cubicBezTo>
                  <a:pt x="1177" y="261"/>
                  <a:pt x="1184" y="264"/>
                  <a:pt x="1190" y="267"/>
                </a:cubicBezTo>
                <a:cubicBezTo>
                  <a:pt x="1196" y="270"/>
                  <a:pt x="1204" y="277"/>
                  <a:pt x="1212" y="279"/>
                </a:cubicBezTo>
                <a:cubicBezTo>
                  <a:pt x="1220" y="281"/>
                  <a:pt x="1229" y="280"/>
                  <a:pt x="1238" y="277"/>
                </a:cubicBezTo>
                <a:cubicBezTo>
                  <a:pt x="1247" y="274"/>
                  <a:pt x="1258" y="264"/>
                  <a:pt x="1265" y="259"/>
                </a:cubicBezTo>
                <a:cubicBezTo>
                  <a:pt x="1272" y="254"/>
                  <a:pt x="1278" y="253"/>
                  <a:pt x="1283" y="249"/>
                </a:cubicBezTo>
                <a:cubicBezTo>
                  <a:pt x="1288" y="245"/>
                  <a:pt x="1291" y="243"/>
                  <a:pt x="1296" y="238"/>
                </a:cubicBezTo>
                <a:cubicBezTo>
                  <a:pt x="1301" y="233"/>
                  <a:pt x="1309" y="226"/>
                  <a:pt x="1313" y="220"/>
                </a:cubicBezTo>
                <a:cubicBezTo>
                  <a:pt x="1317" y="214"/>
                  <a:pt x="1319" y="209"/>
                  <a:pt x="1323" y="204"/>
                </a:cubicBezTo>
                <a:cubicBezTo>
                  <a:pt x="1327" y="199"/>
                  <a:pt x="1331" y="193"/>
                  <a:pt x="1335" y="189"/>
                </a:cubicBezTo>
                <a:cubicBezTo>
                  <a:pt x="1339" y="185"/>
                  <a:pt x="1345" y="183"/>
                  <a:pt x="1349" y="180"/>
                </a:cubicBezTo>
                <a:cubicBezTo>
                  <a:pt x="1353" y="177"/>
                  <a:pt x="1355" y="174"/>
                  <a:pt x="1359" y="174"/>
                </a:cubicBezTo>
                <a:cubicBezTo>
                  <a:pt x="1363" y="174"/>
                  <a:pt x="1371" y="177"/>
                  <a:pt x="1376" y="178"/>
                </a:cubicBezTo>
                <a:cubicBezTo>
                  <a:pt x="1381" y="179"/>
                  <a:pt x="1386" y="181"/>
                  <a:pt x="1392" y="181"/>
                </a:cubicBezTo>
                <a:cubicBezTo>
                  <a:pt x="1398" y="181"/>
                  <a:pt x="1407" y="182"/>
                  <a:pt x="1413" y="180"/>
                </a:cubicBezTo>
                <a:cubicBezTo>
                  <a:pt x="1419" y="178"/>
                  <a:pt x="1423" y="172"/>
                  <a:pt x="1427" y="168"/>
                </a:cubicBezTo>
                <a:cubicBezTo>
                  <a:pt x="1431" y="164"/>
                  <a:pt x="1434" y="158"/>
                  <a:pt x="1439" y="154"/>
                </a:cubicBezTo>
                <a:cubicBezTo>
                  <a:pt x="1444" y="150"/>
                  <a:pt x="1450" y="147"/>
                  <a:pt x="1455" y="144"/>
                </a:cubicBezTo>
                <a:cubicBezTo>
                  <a:pt x="1460" y="141"/>
                  <a:pt x="1464" y="138"/>
                  <a:pt x="1470" y="135"/>
                </a:cubicBezTo>
                <a:cubicBezTo>
                  <a:pt x="1476" y="132"/>
                  <a:pt x="1484" y="132"/>
                  <a:pt x="1490" y="126"/>
                </a:cubicBezTo>
                <a:cubicBezTo>
                  <a:pt x="1496" y="120"/>
                  <a:pt x="1503" y="108"/>
                  <a:pt x="1508" y="100"/>
                </a:cubicBezTo>
                <a:cubicBezTo>
                  <a:pt x="1513" y="92"/>
                  <a:pt x="1516" y="84"/>
                  <a:pt x="1520" y="76"/>
                </a:cubicBezTo>
                <a:cubicBezTo>
                  <a:pt x="1524" y="68"/>
                  <a:pt x="1528" y="62"/>
                  <a:pt x="1532" y="54"/>
                </a:cubicBezTo>
                <a:cubicBezTo>
                  <a:pt x="1536" y="46"/>
                  <a:pt x="1542" y="34"/>
                  <a:pt x="1545" y="27"/>
                </a:cubicBezTo>
                <a:cubicBezTo>
                  <a:pt x="1548" y="20"/>
                  <a:pt x="1549" y="17"/>
                  <a:pt x="1551" y="13"/>
                </a:cubicBezTo>
                <a:cubicBezTo>
                  <a:pt x="1553" y="9"/>
                  <a:pt x="1558" y="3"/>
                  <a:pt x="1560" y="0"/>
                </a:cubicBezTo>
              </a:path>
            </a:pathLst>
          </a:custGeom>
          <a:noFill/>
          <a:ln w="57150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43" name="Line 87"/>
          <p:cNvSpPr>
            <a:spLocks noChangeShapeType="1"/>
          </p:cNvSpPr>
          <p:nvPr/>
        </p:nvSpPr>
        <p:spPr bwMode="auto">
          <a:xfrm flipV="1">
            <a:off x="3759200" y="3644900"/>
            <a:ext cx="0" cy="2082800"/>
          </a:xfrm>
          <a:prstGeom prst="line">
            <a:avLst/>
          </a:prstGeom>
          <a:noFill/>
          <a:ln w="38100">
            <a:solidFill>
              <a:srgbClr val="FFFF66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44" name="Line 88"/>
          <p:cNvSpPr>
            <a:spLocks noChangeShapeType="1"/>
          </p:cNvSpPr>
          <p:nvPr/>
        </p:nvSpPr>
        <p:spPr bwMode="auto">
          <a:xfrm>
            <a:off x="4953000" y="3848100"/>
            <a:ext cx="2413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3545" name="Line 89"/>
          <p:cNvSpPr>
            <a:spLocks noChangeShapeType="1"/>
          </p:cNvSpPr>
          <p:nvPr/>
        </p:nvSpPr>
        <p:spPr bwMode="auto">
          <a:xfrm>
            <a:off x="1119188" y="1196975"/>
            <a:ext cx="1587" cy="45434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46" name="AutoShape 90"/>
          <p:cNvSpPr>
            <a:spLocks noChangeArrowheads="1"/>
          </p:cNvSpPr>
          <p:nvPr/>
        </p:nvSpPr>
        <p:spPr bwMode="auto">
          <a:xfrm>
            <a:off x="444500" y="4711700"/>
            <a:ext cx="431800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3547" name="Line 91"/>
          <p:cNvSpPr>
            <a:spLocks noChangeShapeType="1"/>
          </p:cNvSpPr>
          <p:nvPr/>
        </p:nvSpPr>
        <p:spPr bwMode="auto">
          <a:xfrm>
            <a:off x="850900" y="5054600"/>
            <a:ext cx="2413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3549" name="Text Box 93"/>
          <p:cNvSpPr txBox="1">
            <a:spLocks noChangeArrowheads="1"/>
          </p:cNvSpPr>
          <p:nvPr/>
        </p:nvSpPr>
        <p:spPr bwMode="auto">
          <a:xfrm>
            <a:off x="3133725" y="176213"/>
            <a:ext cx="284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000" b="1"/>
              <a:t>The Stabilization Triangle</a:t>
            </a:r>
          </a:p>
        </p:txBody>
      </p:sp>
      <p:sp>
        <p:nvSpPr>
          <p:cNvPr id="403550" name="Text Box 94"/>
          <p:cNvSpPr txBox="1">
            <a:spLocks noChangeArrowheads="1"/>
          </p:cNvSpPr>
          <p:nvPr/>
        </p:nvSpPr>
        <p:spPr bwMode="auto">
          <a:xfrm rot="1900287">
            <a:off x="6818313" y="4178300"/>
            <a:ext cx="23256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600"/>
              <a:t>Tougher CO</a:t>
            </a:r>
            <a:r>
              <a:rPr lang="en-US" sz="1600" baseline="-25000"/>
              <a:t>2</a:t>
            </a:r>
            <a:r>
              <a:rPr lang="en-US" sz="1600"/>
              <a:t> target</a:t>
            </a:r>
          </a:p>
        </p:txBody>
      </p:sp>
      <p:sp>
        <p:nvSpPr>
          <p:cNvPr id="403551" name="Text Box 95"/>
          <p:cNvSpPr txBox="1">
            <a:spLocks noChangeArrowheads="1"/>
          </p:cNvSpPr>
          <p:nvPr/>
        </p:nvSpPr>
        <p:spPr bwMode="auto">
          <a:xfrm rot="1862146">
            <a:off x="7038975" y="4213225"/>
            <a:ext cx="1016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600"/>
              <a:t>~500 ppm</a:t>
            </a:r>
          </a:p>
        </p:txBody>
      </p:sp>
      <p:sp>
        <p:nvSpPr>
          <p:cNvPr id="403552" name="Line 96"/>
          <p:cNvSpPr>
            <a:spLocks noChangeShapeType="1"/>
          </p:cNvSpPr>
          <p:nvPr/>
        </p:nvSpPr>
        <p:spPr bwMode="auto">
          <a:xfrm>
            <a:off x="6019800" y="3651250"/>
            <a:ext cx="2254250" cy="12700"/>
          </a:xfrm>
          <a:prstGeom prst="line">
            <a:avLst/>
          </a:prstGeom>
          <a:noFill/>
          <a:ln w="57150" cap="rnd">
            <a:solidFill>
              <a:srgbClr val="C0C0C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3553" name="Line 97"/>
          <p:cNvSpPr>
            <a:spLocks noChangeShapeType="1"/>
          </p:cNvSpPr>
          <p:nvPr/>
        </p:nvSpPr>
        <p:spPr bwMode="auto">
          <a:xfrm>
            <a:off x="6007100" y="3657600"/>
            <a:ext cx="2235200" cy="1384300"/>
          </a:xfrm>
          <a:prstGeom prst="line">
            <a:avLst/>
          </a:prstGeom>
          <a:noFill/>
          <a:ln w="57150">
            <a:solidFill>
              <a:srgbClr val="FF99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3554" name="Line 98"/>
          <p:cNvSpPr>
            <a:spLocks noChangeShapeType="1"/>
          </p:cNvSpPr>
          <p:nvPr/>
        </p:nvSpPr>
        <p:spPr bwMode="auto">
          <a:xfrm>
            <a:off x="6010275" y="1619250"/>
            <a:ext cx="2247900" cy="0"/>
          </a:xfrm>
          <a:prstGeom prst="line">
            <a:avLst/>
          </a:prstGeom>
          <a:noFill/>
          <a:ln w="57150">
            <a:solidFill>
              <a:srgbClr val="C0C0C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3555" name="Text Box 99"/>
          <p:cNvSpPr txBox="1">
            <a:spLocks noChangeArrowheads="1"/>
          </p:cNvSpPr>
          <p:nvPr/>
        </p:nvSpPr>
        <p:spPr bwMode="auto">
          <a:xfrm>
            <a:off x="6696075" y="1625600"/>
            <a:ext cx="1016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600"/>
              <a:t>~850 ppm</a:t>
            </a:r>
          </a:p>
        </p:txBody>
      </p:sp>
      <p:sp>
        <p:nvSpPr>
          <p:cNvPr id="403556" name="Text Box 100"/>
          <p:cNvSpPr txBox="1">
            <a:spLocks noChangeArrowheads="1"/>
          </p:cNvSpPr>
          <p:nvPr/>
        </p:nvSpPr>
        <p:spPr bwMode="auto">
          <a:xfrm>
            <a:off x="6343650" y="1265238"/>
            <a:ext cx="2101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600"/>
              <a:t>Easier CO</a:t>
            </a:r>
            <a:r>
              <a:rPr lang="en-US" sz="1600" baseline="-25000"/>
              <a:t>2</a:t>
            </a:r>
            <a:r>
              <a:rPr lang="en-US" sz="1600"/>
              <a:t> target</a:t>
            </a:r>
          </a:p>
        </p:txBody>
      </p:sp>
      <p:sp>
        <p:nvSpPr>
          <p:cNvPr id="403557" name="Oval 101"/>
          <p:cNvSpPr>
            <a:spLocks noChangeAspect="1" noChangeArrowheads="1"/>
          </p:cNvSpPr>
          <p:nvPr/>
        </p:nvSpPr>
        <p:spPr bwMode="auto">
          <a:xfrm>
            <a:off x="5840413" y="3495675"/>
            <a:ext cx="357187" cy="354013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3558" name="Line 102"/>
          <p:cNvSpPr>
            <a:spLocks noChangeShapeType="1"/>
          </p:cNvSpPr>
          <p:nvPr/>
        </p:nvSpPr>
        <p:spPr bwMode="auto">
          <a:xfrm flipV="1">
            <a:off x="3606800" y="3632200"/>
            <a:ext cx="165100" cy="76200"/>
          </a:xfrm>
          <a:prstGeom prst="line">
            <a:avLst/>
          </a:prstGeom>
          <a:noFill/>
          <a:ln w="57150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Text Box 2"/>
          <p:cNvSpPr txBox="1">
            <a:spLocks noChangeArrowheads="1"/>
          </p:cNvSpPr>
          <p:nvPr/>
        </p:nvSpPr>
        <p:spPr bwMode="auto">
          <a:xfrm>
            <a:off x="576263" y="4711700"/>
            <a:ext cx="48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/>
              <a:t>1.6</a:t>
            </a:r>
          </a:p>
        </p:txBody>
      </p:sp>
      <p:sp>
        <p:nvSpPr>
          <p:cNvPr id="405507" name="Rectangle 3"/>
          <p:cNvSpPr>
            <a:spLocks noChangeArrowheads="1"/>
          </p:cNvSpPr>
          <p:nvPr/>
        </p:nvSpPr>
        <p:spPr bwMode="auto">
          <a:xfrm>
            <a:off x="1276350" y="5305425"/>
            <a:ext cx="2705100" cy="438150"/>
          </a:xfrm>
          <a:prstGeom prst="rect">
            <a:avLst/>
          </a:prstGeom>
          <a:solidFill>
            <a:srgbClr val="66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5508" name="Rectangle 4"/>
          <p:cNvSpPr>
            <a:spLocks noChangeAspect="1" noChangeArrowheads="1"/>
          </p:cNvSpPr>
          <p:nvPr/>
        </p:nvSpPr>
        <p:spPr bwMode="auto">
          <a:xfrm>
            <a:off x="3894138" y="3638550"/>
            <a:ext cx="2303462" cy="2089150"/>
          </a:xfrm>
          <a:prstGeom prst="rect">
            <a:avLst/>
          </a:prstGeom>
          <a:solidFill>
            <a:srgbClr val="66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5509" name="Freeform 5"/>
          <p:cNvSpPr>
            <a:spLocks noChangeAspect="1"/>
          </p:cNvSpPr>
          <p:nvPr/>
        </p:nvSpPr>
        <p:spPr bwMode="auto">
          <a:xfrm>
            <a:off x="1266825" y="3662363"/>
            <a:ext cx="2627313" cy="1676400"/>
          </a:xfrm>
          <a:custGeom>
            <a:avLst/>
            <a:gdLst>
              <a:gd name="T0" fmla="*/ 246 w 1655"/>
              <a:gd name="T1" fmla="*/ 942 h 1056"/>
              <a:gd name="T2" fmla="*/ 294 w 1655"/>
              <a:gd name="T3" fmla="*/ 900 h 1056"/>
              <a:gd name="T4" fmla="*/ 324 w 1655"/>
              <a:gd name="T5" fmla="*/ 894 h 1056"/>
              <a:gd name="T6" fmla="*/ 384 w 1655"/>
              <a:gd name="T7" fmla="*/ 846 h 1056"/>
              <a:gd name="T8" fmla="*/ 471 w 1655"/>
              <a:gd name="T9" fmla="*/ 783 h 1056"/>
              <a:gd name="T10" fmla="*/ 515 w 1655"/>
              <a:gd name="T11" fmla="*/ 744 h 1056"/>
              <a:gd name="T12" fmla="*/ 555 w 1655"/>
              <a:gd name="T13" fmla="*/ 690 h 1056"/>
              <a:gd name="T14" fmla="*/ 615 w 1655"/>
              <a:gd name="T15" fmla="*/ 627 h 1056"/>
              <a:gd name="T16" fmla="*/ 648 w 1655"/>
              <a:gd name="T17" fmla="*/ 582 h 1056"/>
              <a:gd name="T18" fmla="*/ 669 w 1655"/>
              <a:gd name="T19" fmla="*/ 561 h 1056"/>
              <a:gd name="T20" fmla="*/ 690 w 1655"/>
              <a:gd name="T21" fmla="*/ 570 h 1056"/>
              <a:gd name="T22" fmla="*/ 714 w 1655"/>
              <a:gd name="T23" fmla="*/ 570 h 1056"/>
              <a:gd name="T24" fmla="*/ 757 w 1655"/>
              <a:gd name="T25" fmla="*/ 539 h 1056"/>
              <a:gd name="T26" fmla="*/ 771 w 1655"/>
              <a:gd name="T27" fmla="*/ 501 h 1056"/>
              <a:gd name="T28" fmla="*/ 822 w 1655"/>
              <a:gd name="T29" fmla="*/ 468 h 1056"/>
              <a:gd name="T30" fmla="*/ 843 w 1655"/>
              <a:gd name="T31" fmla="*/ 438 h 1056"/>
              <a:gd name="T32" fmla="*/ 884 w 1655"/>
              <a:gd name="T33" fmla="*/ 467 h 1056"/>
              <a:gd name="T34" fmla="*/ 927 w 1655"/>
              <a:gd name="T35" fmla="*/ 480 h 1056"/>
              <a:gd name="T36" fmla="*/ 966 w 1655"/>
              <a:gd name="T37" fmla="*/ 480 h 1056"/>
              <a:gd name="T38" fmla="*/ 1017 w 1655"/>
              <a:gd name="T39" fmla="*/ 429 h 1056"/>
              <a:gd name="T40" fmla="*/ 1068 w 1655"/>
              <a:gd name="T41" fmla="*/ 375 h 1056"/>
              <a:gd name="T42" fmla="*/ 1122 w 1655"/>
              <a:gd name="T43" fmla="*/ 330 h 1056"/>
              <a:gd name="T44" fmla="*/ 1176 w 1655"/>
              <a:gd name="T45" fmla="*/ 297 h 1056"/>
              <a:gd name="T46" fmla="*/ 1221 w 1655"/>
              <a:gd name="T47" fmla="*/ 312 h 1056"/>
              <a:gd name="T48" fmla="*/ 1311 w 1655"/>
              <a:gd name="T49" fmla="*/ 267 h 1056"/>
              <a:gd name="T50" fmla="*/ 1329 w 1655"/>
              <a:gd name="T51" fmla="*/ 219 h 1056"/>
              <a:gd name="T52" fmla="*/ 1356 w 1655"/>
              <a:gd name="T53" fmla="*/ 210 h 1056"/>
              <a:gd name="T54" fmla="*/ 1398 w 1655"/>
              <a:gd name="T55" fmla="*/ 213 h 1056"/>
              <a:gd name="T56" fmla="*/ 1449 w 1655"/>
              <a:gd name="T57" fmla="*/ 195 h 1056"/>
              <a:gd name="T58" fmla="*/ 1491 w 1655"/>
              <a:gd name="T59" fmla="*/ 153 h 1056"/>
              <a:gd name="T60" fmla="*/ 1527 w 1655"/>
              <a:gd name="T61" fmla="*/ 102 h 1056"/>
              <a:gd name="T62" fmla="*/ 1557 w 1655"/>
              <a:gd name="T63" fmla="*/ 42 h 1056"/>
              <a:gd name="T64" fmla="*/ 1650 w 1655"/>
              <a:gd name="T65" fmla="*/ 0 h 1056"/>
              <a:gd name="T66" fmla="*/ 1655 w 1655"/>
              <a:gd name="T67" fmla="*/ 167 h 1056"/>
              <a:gd name="T68" fmla="*/ 1653 w 1655"/>
              <a:gd name="T69" fmla="*/ 1056 h 1056"/>
              <a:gd name="T70" fmla="*/ 1302 w 1655"/>
              <a:gd name="T71" fmla="*/ 1056 h 1056"/>
              <a:gd name="T72" fmla="*/ 1068 w 1655"/>
              <a:gd name="T73" fmla="*/ 1056 h 1056"/>
              <a:gd name="T74" fmla="*/ 0 w 1655"/>
              <a:gd name="T75" fmla="*/ 1056 h 1056"/>
              <a:gd name="T76" fmla="*/ 57 w 1655"/>
              <a:gd name="T77" fmla="*/ 1023 h 1056"/>
              <a:gd name="T78" fmla="*/ 105 w 1655"/>
              <a:gd name="T79" fmla="*/ 1011 h 1056"/>
              <a:gd name="T80" fmla="*/ 141 w 1655"/>
              <a:gd name="T81" fmla="*/ 990 h 1056"/>
              <a:gd name="T82" fmla="*/ 195 w 1655"/>
              <a:gd name="T83" fmla="*/ 951 h 1056"/>
              <a:gd name="T84" fmla="*/ 246 w 1655"/>
              <a:gd name="T85" fmla="*/ 942 h 105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655"/>
              <a:gd name="T130" fmla="*/ 0 h 1056"/>
              <a:gd name="T131" fmla="*/ 1655 w 1655"/>
              <a:gd name="T132" fmla="*/ 1056 h 105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655" h="1056">
                <a:moveTo>
                  <a:pt x="246" y="942"/>
                </a:moveTo>
                <a:lnTo>
                  <a:pt x="294" y="900"/>
                </a:lnTo>
                <a:lnTo>
                  <a:pt x="324" y="894"/>
                </a:lnTo>
                <a:lnTo>
                  <a:pt x="384" y="846"/>
                </a:lnTo>
                <a:lnTo>
                  <a:pt x="471" y="783"/>
                </a:lnTo>
                <a:lnTo>
                  <a:pt x="515" y="744"/>
                </a:lnTo>
                <a:lnTo>
                  <a:pt x="555" y="690"/>
                </a:lnTo>
                <a:lnTo>
                  <a:pt x="615" y="627"/>
                </a:lnTo>
                <a:lnTo>
                  <a:pt x="648" y="582"/>
                </a:lnTo>
                <a:lnTo>
                  <a:pt x="669" y="561"/>
                </a:lnTo>
                <a:lnTo>
                  <a:pt x="690" y="570"/>
                </a:lnTo>
                <a:lnTo>
                  <a:pt x="714" y="570"/>
                </a:lnTo>
                <a:lnTo>
                  <a:pt x="757" y="539"/>
                </a:lnTo>
                <a:lnTo>
                  <a:pt x="771" y="501"/>
                </a:lnTo>
                <a:lnTo>
                  <a:pt x="822" y="468"/>
                </a:lnTo>
                <a:lnTo>
                  <a:pt x="843" y="438"/>
                </a:lnTo>
                <a:lnTo>
                  <a:pt x="884" y="467"/>
                </a:lnTo>
                <a:lnTo>
                  <a:pt x="927" y="480"/>
                </a:lnTo>
                <a:lnTo>
                  <a:pt x="966" y="480"/>
                </a:lnTo>
                <a:lnTo>
                  <a:pt x="1017" y="429"/>
                </a:lnTo>
                <a:lnTo>
                  <a:pt x="1068" y="375"/>
                </a:lnTo>
                <a:lnTo>
                  <a:pt x="1122" y="330"/>
                </a:lnTo>
                <a:lnTo>
                  <a:pt x="1176" y="297"/>
                </a:lnTo>
                <a:lnTo>
                  <a:pt x="1221" y="312"/>
                </a:lnTo>
                <a:lnTo>
                  <a:pt x="1311" y="267"/>
                </a:lnTo>
                <a:lnTo>
                  <a:pt x="1329" y="219"/>
                </a:lnTo>
                <a:lnTo>
                  <a:pt x="1356" y="210"/>
                </a:lnTo>
                <a:lnTo>
                  <a:pt x="1398" y="213"/>
                </a:lnTo>
                <a:lnTo>
                  <a:pt x="1449" y="195"/>
                </a:lnTo>
                <a:lnTo>
                  <a:pt x="1491" y="153"/>
                </a:lnTo>
                <a:lnTo>
                  <a:pt x="1527" y="102"/>
                </a:lnTo>
                <a:lnTo>
                  <a:pt x="1557" y="42"/>
                </a:lnTo>
                <a:lnTo>
                  <a:pt x="1650" y="0"/>
                </a:lnTo>
                <a:lnTo>
                  <a:pt x="1655" y="167"/>
                </a:lnTo>
                <a:lnTo>
                  <a:pt x="1653" y="1056"/>
                </a:lnTo>
                <a:lnTo>
                  <a:pt x="1302" y="1056"/>
                </a:lnTo>
                <a:lnTo>
                  <a:pt x="1068" y="1056"/>
                </a:lnTo>
                <a:lnTo>
                  <a:pt x="0" y="1056"/>
                </a:lnTo>
                <a:lnTo>
                  <a:pt x="57" y="1023"/>
                </a:lnTo>
                <a:lnTo>
                  <a:pt x="105" y="1011"/>
                </a:lnTo>
                <a:lnTo>
                  <a:pt x="141" y="990"/>
                </a:lnTo>
                <a:lnTo>
                  <a:pt x="195" y="951"/>
                </a:lnTo>
                <a:lnTo>
                  <a:pt x="246" y="942"/>
                </a:lnTo>
                <a:close/>
              </a:path>
            </a:pathLst>
          </a:custGeom>
          <a:solidFill>
            <a:srgbClr val="6699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10" name="Line 6"/>
          <p:cNvSpPr>
            <a:spLocks noChangeAspect="1" noChangeShapeType="1"/>
          </p:cNvSpPr>
          <p:nvPr/>
        </p:nvSpPr>
        <p:spPr bwMode="auto">
          <a:xfrm>
            <a:off x="2505075" y="3875088"/>
            <a:ext cx="327025" cy="255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5511" name="AutoShape 7"/>
          <p:cNvSpPr>
            <a:spLocks noChangeAspect="1" noChangeArrowheads="1"/>
          </p:cNvSpPr>
          <p:nvPr/>
        </p:nvSpPr>
        <p:spPr bwMode="auto">
          <a:xfrm flipH="1">
            <a:off x="3962400" y="1603375"/>
            <a:ext cx="2230438" cy="2017713"/>
          </a:xfrm>
          <a:prstGeom prst="rtTriangle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US"/>
          </a:p>
        </p:txBody>
      </p:sp>
      <p:sp>
        <p:nvSpPr>
          <p:cNvPr id="405512" name="Line 8"/>
          <p:cNvSpPr>
            <a:spLocks noChangeAspect="1" noChangeShapeType="1"/>
          </p:cNvSpPr>
          <p:nvPr/>
        </p:nvSpPr>
        <p:spPr bwMode="auto">
          <a:xfrm>
            <a:off x="3919538" y="3652838"/>
            <a:ext cx="2276475" cy="0"/>
          </a:xfrm>
          <a:prstGeom prst="line">
            <a:avLst/>
          </a:prstGeom>
          <a:noFill/>
          <a:ln w="57150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13" name="Text Box 9"/>
          <p:cNvSpPr txBox="1">
            <a:spLocks noChangeAspect="1" noChangeArrowheads="1"/>
          </p:cNvSpPr>
          <p:nvPr/>
        </p:nvSpPr>
        <p:spPr bwMode="auto">
          <a:xfrm>
            <a:off x="1358900" y="1316038"/>
            <a:ext cx="197485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/>
              <a:t>Billions of Tons  Carbon Emitted per Year</a:t>
            </a:r>
          </a:p>
        </p:txBody>
      </p:sp>
      <p:sp>
        <p:nvSpPr>
          <p:cNvPr id="405514" name="Rectangle 10"/>
          <p:cNvSpPr>
            <a:spLocks noChangeAspect="1" noChangeArrowheads="1"/>
          </p:cNvSpPr>
          <p:nvPr/>
        </p:nvSpPr>
        <p:spPr bwMode="auto">
          <a:xfrm rot="-2547904">
            <a:off x="3479800" y="1471613"/>
            <a:ext cx="45989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/>
              <a:t>Current path = “ramp</a:t>
            </a:r>
            <a:r>
              <a:rPr lang="en-US" b="1"/>
              <a:t>”</a:t>
            </a:r>
          </a:p>
        </p:txBody>
      </p:sp>
      <p:sp>
        <p:nvSpPr>
          <p:cNvPr id="405515" name="Rectangle 11"/>
          <p:cNvSpPr>
            <a:spLocks noChangeAspect="1" noChangeArrowheads="1"/>
          </p:cNvSpPr>
          <p:nvPr/>
        </p:nvSpPr>
        <p:spPr bwMode="auto">
          <a:xfrm>
            <a:off x="1243013" y="3495675"/>
            <a:ext cx="157162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600" b="1"/>
              <a:t>Historical</a:t>
            </a:r>
          </a:p>
          <a:p>
            <a:pPr algn="ctr" eaLnBrk="1" hangingPunct="1"/>
            <a:r>
              <a:rPr lang="en-US" sz="1600" b="1"/>
              <a:t> emissions</a:t>
            </a:r>
          </a:p>
        </p:txBody>
      </p:sp>
      <p:sp>
        <p:nvSpPr>
          <p:cNvPr id="405516" name="Text Box 12"/>
          <p:cNvSpPr txBox="1">
            <a:spLocks noChangeAspect="1" noChangeArrowheads="1"/>
          </p:cNvSpPr>
          <p:nvPr/>
        </p:nvSpPr>
        <p:spPr bwMode="auto">
          <a:xfrm>
            <a:off x="4089400" y="3698875"/>
            <a:ext cx="16779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600" b="1">
                <a:solidFill>
                  <a:schemeClr val="bg1"/>
                </a:solidFill>
              </a:rPr>
              <a:t>Flat path</a:t>
            </a:r>
          </a:p>
        </p:txBody>
      </p:sp>
      <p:sp>
        <p:nvSpPr>
          <p:cNvPr id="405517" name="Line 13"/>
          <p:cNvSpPr>
            <a:spLocks noChangeShapeType="1"/>
          </p:cNvSpPr>
          <p:nvPr/>
        </p:nvSpPr>
        <p:spPr bwMode="auto">
          <a:xfrm flipV="1">
            <a:off x="3903663" y="533400"/>
            <a:ext cx="3467100" cy="31115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5518" name="Line 14"/>
          <p:cNvSpPr>
            <a:spLocks noChangeShapeType="1"/>
          </p:cNvSpPr>
          <p:nvPr/>
        </p:nvSpPr>
        <p:spPr bwMode="auto">
          <a:xfrm>
            <a:off x="1209675" y="5740400"/>
            <a:ext cx="66675" cy="15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19" name="Line 15"/>
          <p:cNvSpPr>
            <a:spLocks noChangeShapeType="1"/>
          </p:cNvSpPr>
          <p:nvPr/>
        </p:nvSpPr>
        <p:spPr bwMode="auto">
          <a:xfrm>
            <a:off x="1209675" y="3676650"/>
            <a:ext cx="66675" cy="15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20" name="Line 16"/>
          <p:cNvSpPr>
            <a:spLocks noChangeShapeType="1"/>
          </p:cNvSpPr>
          <p:nvPr/>
        </p:nvSpPr>
        <p:spPr bwMode="auto">
          <a:xfrm>
            <a:off x="1209675" y="1603375"/>
            <a:ext cx="66675" cy="15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21" name="Line 17"/>
          <p:cNvSpPr>
            <a:spLocks noChangeShapeType="1"/>
          </p:cNvSpPr>
          <p:nvPr/>
        </p:nvSpPr>
        <p:spPr bwMode="auto">
          <a:xfrm>
            <a:off x="1276350" y="5740400"/>
            <a:ext cx="7362825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5522" name="Line 18"/>
          <p:cNvSpPr>
            <a:spLocks noChangeShapeType="1"/>
          </p:cNvSpPr>
          <p:nvPr/>
        </p:nvSpPr>
        <p:spPr bwMode="auto">
          <a:xfrm flipV="1">
            <a:off x="1276350" y="5740400"/>
            <a:ext cx="1588" cy="666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23" name="Line 19"/>
          <p:cNvSpPr>
            <a:spLocks noChangeShapeType="1"/>
          </p:cNvSpPr>
          <p:nvPr/>
        </p:nvSpPr>
        <p:spPr bwMode="auto">
          <a:xfrm flipV="1">
            <a:off x="3578225" y="5740400"/>
            <a:ext cx="1588" cy="666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24" name="Line 20"/>
          <p:cNvSpPr>
            <a:spLocks noChangeShapeType="1"/>
          </p:cNvSpPr>
          <p:nvPr/>
        </p:nvSpPr>
        <p:spPr bwMode="auto">
          <a:xfrm flipV="1">
            <a:off x="5880100" y="5740400"/>
            <a:ext cx="1588" cy="666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25" name="Line 21"/>
          <p:cNvSpPr>
            <a:spLocks noChangeShapeType="1"/>
          </p:cNvSpPr>
          <p:nvPr/>
        </p:nvSpPr>
        <p:spPr bwMode="auto">
          <a:xfrm flipV="1">
            <a:off x="8174038" y="5740400"/>
            <a:ext cx="1587" cy="666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26" name="Freeform 22"/>
          <p:cNvSpPr>
            <a:spLocks/>
          </p:cNvSpPr>
          <p:nvPr/>
        </p:nvSpPr>
        <p:spPr bwMode="auto">
          <a:xfrm>
            <a:off x="1276350" y="5283200"/>
            <a:ext cx="47625" cy="38100"/>
          </a:xfrm>
          <a:custGeom>
            <a:avLst/>
            <a:gdLst>
              <a:gd name="T0" fmla="*/ 0 w 30"/>
              <a:gd name="T1" fmla="*/ 24 h 24"/>
              <a:gd name="T2" fmla="*/ 12 w 30"/>
              <a:gd name="T3" fmla="*/ 12 h 24"/>
              <a:gd name="T4" fmla="*/ 30 w 30"/>
              <a:gd name="T5" fmla="*/ 0 h 24"/>
              <a:gd name="T6" fmla="*/ 0 60000 65536"/>
              <a:gd name="T7" fmla="*/ 0 60000 65536"/>
              <a:gd name="T8" fmla="*/ 0 60000 65536"/>
              <a:gd name="T9" fmla="*/ 0 w 30"/>
              <a:gd name="T10" fmla="*/ 0 h 24"/>
              <a:gd name="T11" fmla="*/ 30 w 30"/>
              <a:gd name="T12" fmla="*/ 24 h 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24">
                <a:moveTo>
                  <a:pt x="0" y="24"/>
                </a:moveTo>
                <a:lnTo>
                  <a:pt x="12" y="12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27" name="Freeform 23"/>
          <p:cNvSpPr>
            <a:spLocks/>
          </p:cNvSpPr>
          <p:nvPr/>
        </p:nvSpPr>
        <p:spPr bwMode="auto">
          <a:xfrm>
            <a:off x="1323975" y="5273675"/>
            <a:ext cx="47625" cy="9525"/>
          </a:xfrm>
          <a:custGeom>
            <a:avLst/>
            <a:gdLst>
              <a:gd name="T0" fmla="*/ 0 w 30"/>
              <a:gd name="T1" fmla="*/ 6 h 6"/>
              <a:gd name="T2" fmla="*/ 12 w 30"/>
              <a:gd name="T3" fmla="*/ 0 h 6"/>
              <a:gd name="T4" fmla="*/ 30 w 30"/>
              <a:gd name="T5" fmla="*/ 0 h 6"/>
              <a:gd name="T6" fmla="*/ 0 60000 65536"/>
              <a:gd name="T7" fmla="*/ 0 60000 65536"/>
              <a:gd name="T8" fmla="*/ 0 60000 65536"/>
              <a:gd name="T9" fmla="*/ 0 w 30"/>
              <a:gd name="T10" fmla="*/ 0 h 6"/>
              <a:gd name="T11" fmla="*/ 30 w 30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6">
                <a:moveTo>
                  <a:pt x="0" y="6"/>
                </a:moveTo>
                <a:lnTo>
                  <a:pt x="12" y="0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28" name="Line 24"/>
          <p:cNvSpPr>
            <a:spLocks noChangeShapeType="1"/>
          </p:cNvSpPr>
          <p:nvPr/>
        </p:nvSpPr>
        <p:spPr bwMode="auto">
          <a:xfrm flipV="1">
            <a:off x="1371600" y="5264150"/>
            <a:ext cx="47625" cy="9525"/>
          </a:xfrm>
          <a:prstGeom prst="line">
            <a:avLst/>
          </a:prstGeom>
          <a:noFill/>
          <a:ln w="28575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29" name="Freeform 25"/>
          <p:cNvSpPr>
            <a:spLocks/>
          </p:cNvSpPr>
          <p:nvPr/>
        </p:nvSpPr>
        <p:spPr bwMode="auto">
          <a:xfrm>
            <a:off x="1419225" y="5254625"/>
            <a:ext cx="38100" cy="9525"/>
          </a:xfrm>
          <a:custGeom>
            <a:avLst/>
            <a:gdLst>
              <a:gd name="T0" fmla="*/ 0 w 24"/>
              <a:gd name="T1" fmla="*/ 6 h 6"/>
              <a:gd name="T2" fmla="*/ 12 w 24"/>
              <a:gd name="T3" fmla="*/ 6 h 6"/>
              <a:gd name="T4" fmla="*/ 24 w 24"/>
              <a:gd name="T5" fmla="*/ 0 h 6"/>
              <a:gd name="T6" fmla="*/ 0 60000 65536"/>
              <a:gd name="T7" fmla="*/ 0 60000 65536"/>
              <a:gd name="T8" fmla="*/ 0 60000 65536"/>
              <a:gd name="T9" fmla="*/ 0 w 24"/>
              <a:gd name="T10" fmla="*/ 0 h 6"/>
              <a:gd name="T11" fmla="*/ 24 w 24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" h="6">
                <a:moveTo>
                  <a:pt x="0" y="6"/>
                </a:moveTo>
                <a:lnTo>
                  <a:pt x="12" y="6"/>
                </a:lnTo>
                <a:lnTo>
                  <a:pt x="24" y="0"/>
                </a:lnTo>
              </a:path>
            </a:pathLst>
          </a:custGeom>
          <a:noFill/>
          <a:ln w="28575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30" name="Freeform 26"/>
          <p:cNvSpPr>
            <a:spLocks/>
          </p:cNvSpPr>
          <p:nvPr/>
        </p:nvSpPr>
        <p:spPr bwMode="auto">
          <a:xfrm>
            <a:off x="1457325" y="5207000"/>
            <a:ext cx="46038" cy="47625"/>
          </a:xfrm>
          <a:custGeom>
            <a:avLst/>
            <a:gdLst>
              <a:gd name="T0" fmla="*/ 0 w 29"/>
              <a:gd name="T1" fmla="*/ 30 h 30"/>
              <a:gd name="T2" fmla="*/ 12 w 29"/>
              <a:gd name="T3" fmla="*/ 18 h 30"/>
              <a:gd name="T4" fmla="*/ 29 w 29"/>
              <a:gd name="T5" fmla="*/ 0 h 30"/>
              <a:gd name="T6" fmla="*/ 0 60000 65536"/>
              <a:gd name="T7" fmla="*/ 0 60000 65536"/>
              <a:gd name="T8" fmla="*/ 0 60000 65536"/>
              <a:gd name="T9" fmla="*/ 0 w 29"/>
              <a:gd name="T10" fmla="*/ 0 h 30"/>
              <a:gd name="T11" fmla="*/ 29 w 29"/>
              <a:gd name="T12" fmla="*/ 30 h 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9" h="30">
                <a:moveTo>
                  <a:pt x="0" y="30"/>
                </a:moveTo>
                <a:lnTo>
                  <a:pt x="12" y="18"/>
                </a:lnTo>
                <a:lnTo>
                  <a:pt x="29" y="0"/>
                </a:lnTo>
              </a:path>
            </a:pathLst>
          </a:custGeom>
          <a:noFill/>
          <a:ln w="28575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31" name="Freeform 27"/>
          <p:cNvSpPr>
            <a:spLocks/>
          </p:cNvSpPr>
          <p:nvPr/>
        </p:nvSpPr>
        <p:spPr bwMode="auto">
          <a:xfrm>
            <a:off x="1503363" y="5178425"/>
            <a:ext cx="47625" cy="28575"/>
          </a:xfrm>
          <a:custGeom>
            <a:avLst/>
            <a:gdLst>
              <a:gd name="T0" fmla="*/ 0 w 30"/>
              <a:gd name="T1" fmla="*/ 18 h 18"/>
              <a:gd name="T2" fmla="*/ 12 w 30"/>
              <a:gd name="T3" fmla="*/ 6 h 18"/>
              <a:gd name="T4" fmla="*/ 30 w 30"/>
              <a:gd name="T5" fmla="*/ 0 h 18"/>
              <a:gd name="T6" fmla="*/ 0 60000 65536"/>
              <a:gd name="T7" fmla="*/ 0 60000 65536"/>
              <a:gd name="T8" fmla="*/ 0 60000 65536"/>
              <a:gd name="T9" fmla="*/ 0 w 30"/>
              <a:gd name="T10" fmla="*/ 0 h 18"/>
              <a:gd name="T11" fmla="*/ 30 w 30"/>
              <a:gd name="T12" fmla="*/ 18 h 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18">
                <a:moveTo>
                  <a:pt x="0" y="18"/>
                </a:moveTo>
                <a:lnTo>
                  <a:pt x="12" y="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32" name="Freeform 28"/>
          <p:cNvSpPr>
            <a:spLocks/>
          </p:cNvSpPr>
          <p:nvPr/>
        </p:nvSpPr>
        <p:spPr bwMode="auto">
          <a:xfrm>
            <a:off x="1550988" y="5149850"/>
            <a:ext cx="47625" cy="28575"/>
          </a:xfrm>
          <a:custGeom>
            <a:avLst/>
            <a:gdLst>
              <a:gd name="T0" fmla="*/ 0 w 30"/>
              <a:gd name="T1" fmla="*/ 18 h 18"/>
              <a:gd name="T2" fmla="*/ 12 w 30"/>
              <a:gd name="T3" fmla="*/ 6 h 18"/>
              <a:gd name="T4" fmla="*/ 30 w 30"/>
              <a:gd name="T5" fmla="*/ 0 h 18"/>
              <a:gd name="T6" fmla="*/ 0 60000 65536"/>
              <a:gd name="T7" fmla="*/ 0 60000 65536"/>
              <a:gd name="T8" fmla="*/ 0 60000 65536"/>
              <a:gd name="T9" fmla="*/ 0 w 30"/>
              <a:gd name="T10" fmla="*/ 0 h 18"/>
              <a:gd name="T11" fmla="*/ 30 w 30"/>
              <a:gd name="T12" fmla="*/ 18 h 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18">
                <a:moveTo>
                  <a:pt x="0" y="18"/>
                </a:moveTo>
                <a:lnTo>
                  <a:pt x="12" y="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33" name="Freeform 29"/>
          <p:cNvSpPr>
            <a:spLocks/>
          </p:cNvSpPr>
          <p:nvPr/>
        </p:nvSpPr>
        <p:spPr bwMode="auto">
          <a:xfrm>
            <a:off x="1598613" y="5140325"/>
            <a:ext cx="47625" cy="9525"/>
          </a:xfrm>
          <a:custGeom>
            <a:avLst/>
            <a:gdLst>
              <a:gd name="T0" fmla="*/ 0 w 30"/>
              <a:gd name="T1" fmla="*/ 6 h 6"/>
              <a:gd name="T2" fmla="*/ 12 w 30"/>
              <a:gd name="T3" fmla="*/ 6 h 6"/>
              <a:gd name="T4" fmla="*/ 30 w 30"/>
              <a:gd name="T5" fmla="*/ 0 h 6"/>
              <a:gd name="T6" fmla="*/ 0 60000 65536"/>
              <a:gd name="T7" fmla="*/ 0 60000 65536"/>
              <a:gd name="T8" fmla="*/ 0 60000 65536"/>
              <a:gd name="T9" fmla="*/ 0 w 30"/>
              <a:gd name="T10" fmla="*/ 0 h 6"/>
              <a:gd name="T11" fmla="*/ 30 w 30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6">
                <a:moveTo>
                  <a:pt x="0" y="6"/>
                </a:moveTo>
                <a:lnTo>
                  <a:pt x="12" y="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34" name="Freeform 30"/>
          <p:cNvSpPr>
            <a:spLocks/>
          </p:cNvSpPr>
          <p:nvPr/>
        </p:nvSpPr>
        <p:spPr bwMode="auto">
          <a:xfrm>
            <a:off x="1646238" y="5103813"/>
            <a:ext cx="47625" cy="36512"/>
          </a:xfrm>
          <a:custGeom>
            <a:avLst/>
            <a:gdLst>
              <a:gd name="T0" fmla="*/ 0 w 30"/>
              <a:gd name="T1" fmla="*/ 23 h 23"/>
              <a:gd name="T2" fmla="*/ 18 w 30"/>
              <a:gd name="T3" fmla="*/ 11 h 23"/>
              <a:gd name="T4" fmla="*/ 30 w 30"/>
              <a:gd name="T5" fmla="*/ 0 h 23"/>
              <a:gd name="T6" fmla="*/ 0 60000 65536"/>
              <a:gd name="T7" fmla="*/ 0 60000 65536"/>
              <a:gd name="T8" fmla="*/ 0 60000 65536"/>
              <a:gd name="T9" fmla="*/ 0 w 30"/>
              <a:gd name="T10" fmla="*/ 0 h 23"/>
              <a:gd name="T11" fmla="*/ 30 w 30"/>
              <a:gd name="T12" fmla="*/ 23 h 2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23">
                <a:moveTo>
                  <a:pt x="0" y="23"/>
                </a:moveTo>
                <a:lnTo>
                  <a:pt x="18" y="11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35" name="Freeform 31"/>
          <p:cNvSpPr>
            <a:spLocks/>
          </p:cNvSpPr>
          <p:nvPr/>
        </p:nvSpPr>
        <p:spPr bwMode="auto">
          <a:xfrm>
            <a:off x="1693863" y="5075238"/>
            <a:ext cx="38100" cy="28575"/>
          </a:xfrm>
          <a:custGeom>
            <a:avLst/>
            <a:gdLst>
              <a:gd name="T0" fmla="*/ 0 w 24"/>
              <a:gd name="T1" fmla="*/ 18 h 18"/>
              <a:gd name="T2" fmla="*/ 12 w 24"/>
              <a:gd name="T3" fmla="*/ 6 h 18"/>
              <a:gd name="T4" fmla="*/ 24 w 24"/>
              <a:gd name="T5" fmla="*/ 0 h 18"/>
              <a:gd name="T6" fmla="*/ 0 60000 65536"/>
              <a:gd name="T7" fmla="*/ 0 60000 65536"/>
              <a:gd name="T8" fmla="*/ 0 60000 65536"/>
              <a:gd name="T9" fmla="*/ 0 w 24"/>
              <a:gd name="T10" fmla="*/ 0 h 18"/>
              <a:gd name="T11" fmla="*/ 24 w 24"/>
              <a:gd name="T12" fmla="*/ 18 h 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" h="18">
                <a:moveTo>
                  <a:pt x="0" y="18"/>
                </a:moveTo>
                <a:lnTo>
                  <a:pt x="12" y="6"/>
                </a:lnTo>
                <a:lnTo>
                  <a:pt x="24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36" name="Freeform 32"/>
          <p:cNvSpPr>
            <a:spLocks/>
          </p:cNvSpPr>
          <p:nvPr/>
        </p:nvSpPr>
        <p:spPr bwMode="auto">
          <a:xfrm>
            <a:off x="1731963" y="5065713"/>
            <a:ext cx="47625" cy="9525"/>
          </a:xfrm>
          <a:custGeom>
            <a:avLst/>
            <a:gdLst>
              <a:gd name="T0" fmla="*/ 0 w 30"/>
              <a:gd name="T1" fmla="*/ 6 h 6"/>
              <a:gd name="T2" fmla="*/ 12 w 30"/>
              <a:gd name="T3" fmla="*/ 0 h 6"/>
              <a:gd name="T4" fmla="*/ 30 w 30"/>
              <a:gd name="T5" fmla="*/ 0 h 6"/>
              <a:gd name="T6" fmla="*/ 0 60000 65536"/>
              <a:gd name="T7" fmla="*/ 0 60000 65536"/>
              <a:gd name="T8" fmla="*/ 0 60000 65536"/>
              <a:gd name="T9" fmla="*/ 0 w 30"/>
              <a:gd name="T10" fmla="*/ 0 h 6"/>
              <a:gd name="T11" fmla="*/ 30 w 30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6">
                <a:moveTo>
                  <a:pt x="0" y="6"/>
                </a:moveTo>
                <a:lnTo>
                  <a:pt x="12" y="0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37" name="Line 33"/>
          <p:cNvSpPr>
            <a:spLocks noChangeShapeType="1"/>
          </p:cNvSpPr>
          <p:nvPr/>
        </p:nvSpPr>
        <p:spPr bwMode="auto">
          <a:xfrm flipV="1">
            <a:off x="1779588" y="5046663"/>
            <a:ext cx="47625" cy="1905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38" name="Line 34"/>
          <p:cNvSpPr>
            <a:spLocks noChangeShapeType="1"/>
          </p:cNvSpPr>
          <p:nvPr/>
        </p:nvSpPr>
        <p:spPr bwMode="auto">
          <a:xfrm flipV="1">
            <a:off x="1827213" y="5008563"/>
            <a:ext cx="47625" cy="381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39" name="Line 35"/>
          <p:cNvSpPr>
            <a:spLocks noChangeShapeType="1"/>
          </p:cNvSpPr>
          <p:nvPr/>
        </p:nvSpPr>
        <p:spPr bwMode="auto">
          <a:xfrm flipV="1">
            <a:off x="1874838" y="4960938"/>
            <a:ext cx="47625" cy="47625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40" name="Line 36"/>
          <p:cNvSpPr>
            <a:spLocks noChangeShapeType="1"/>
          </p:cNvSpPr>
          <p:nvPr/>
        </p:nvSpPr>
        <p:spPr bwMode="auto">
          <a:xfrm flipV="1">
            <a:off x="1922463" y="4922838"/>
            <a:ext cx="47625" cy="381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41" name="Line 37"/>
          <p:cNvSpPr>
            <a:spLocks noChangeShapeType="1"/>
          </p:cNvSpPr>
          <p:nvPr/>
        </p:nvSpPr>
        <p:spPr bwMode="auto">
          <a:xfrm flipV="1">
            <a:off x="1970088" y="4884738"/>
            <a:ext cx="38100" cy="381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42" name="Freeform 38"/>
          <p:cNvSpPr>
            <a:spLocks/>
          </p:cNvSpPr>
          <p:nvPr/>
        </p:nvSpPr>
        <p:spPr bwMode="auto">
          <a:xfrm>
            <a:off x="2008188" y="4856163"/>
            <a:ext cx="47625" cy="28575"/>
          </a:xfrm>
          <a:custGeom>
            <a:avLst/>
            <a:gdLst>
              <a:gd name="T0" fmla="*/ 0 w 30"/>
              <a:gd name="T1" fmla="*/ 18 h 18"/>
              <a:gd name="T2" fmla="*/ 12 w 30"/>
              <a:gd name="T3" fmla="*/ 12 h 18"/>
              <a:gd name="T4" fmla="*/ 30 w 30"/>
              <a:gd name="T5" fmla="*/ 0 h 18"/>
              <a:gd name="T6" fmla="*/ 0 60000 65536"/>
              <a:gd name="T7" fmla="*/ 0 60000 65536"/>
              <a:gd name="T8" fmla="*/ 0 60000 65536"/>
              <a:gd name="T9" fmla="*/ 0 w 30"/>
              <a:gd name="T10" fmla="*/ 0 h 18"/>
              <a:gd name="T11" fmla="*/ 30 w 30"/>
              <a:gd name="T12" fmla="*/ 18 h 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18">
                <a:moveTo>
                  <a:pt x="0" y="18"/>
                </a:moveTo>
                <a:lnTo>
                  <a:pt x="12" y="12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43" name="Freeform 39"/>
          <p:cNvSpPr>
            <a:spLocks/>
          </p:cNvSpPr>
          <p:nvPr/>
        </p:nvSpPr>
        <p:spPr bwMode="auto">
          <a:xfrm>
            <a:off x="2055813" y="4808538"/>
            <a:ext cx="47625" cy="47625"/>
          </a:xfrm>
          <a:custGeom>
            <a:avLst/>
            <a:gdLst>
              <a:gd name="T0" fmla="*/ 0 w 30"/>
              <a:gd name="T1" fmla="*/ 30 h 30"/>
              <a:gd name="T2" fmla="*/ 12 w 30"/>
              <a:gd name="T3" fmla="*/ 18 h 30"/>
              <a:gd name="T4" fmla="*/ 30 w 30"/>
              <a:gd name="T5" fmla="*/ 0 h 30"/>
              <a:gd name="T6" fmla="*/ 0 60000 65536"/>
              <a:gd name="T7" fmla="*/ 0 60000 65536"/>
              <a:gd name="T8" fmla="*/ 0 60000 65536"/>
              <a:gd name="T9" fmla="*/ 0 w 30"/>
              <a:gd name="T10" fmla="*/ 0 h 30"/>
              <a:gd name="T11" fmla="*/ 30 w 30"/>
              <a:gd name="T12" fmla="*/ 30 h 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30">
                <a:moveTo>
                  <a:pt x="0" y="30"/>
                </a:moveTo>
                <a:lnTo>
                  <a:pt x="12" y="18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44" name="Freeform 40"/>
          <p:cNvSpPr>
            <a:spLocks/>
          </p:cNvSpPr>
          <p:nvPr/>
        </p:nvSpPr>
        <p:spPr bwMode="auto">
          <a:xfrm>
            <a:off x="2103438" y="4760913"/>
            <a:ext cx="47625" cy="47625"/>
          </a:xfrm>
          <a:custGeom>
            <a:avLst/>
            <a:gdLst>
              <a:gd name="T0" fmla="*/ 0 w 30"/>
              <a:gd name="T1" fmla="*/ 30 h 30"/>
              <a:gd name="T2" fmla="*/ 12 w 30"/>
              <a:gd name="T3" fmla="*/ 18 h 30"/>
              <a:gd name="T4" fmla="*/ 30 w 30"/>
              <a:gd name="T5" fmla="*/ 0 h 30"/>
              <a:gd name="T6" fmla="*/ 0 60000 65536"/>
              <a:gd name="T7" fmla="*/ 0 60000 65536"/>
              <a:gd name="T8" fmla="*/ 0 60000 65536"/>
              <a:gd name="T9" fmla="*/ 0 w 30"/>
              <a:gd name="T10" fmla="*/ 0 h 30"/>
              <a:gd name="T11" fmla="*/ 30 w 30"/>
              <a:gd name="T12" fmla="*/ 30 h 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30">
                <a:moveTo>
                  <a:pt x="0" y="30"/>
                </a:moveTo>
                <a:lnTo>
                  <a:pt x="12" y="18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45" name="Freeform 41"/>
          <p:cNvSpPr>
            <a:spLocks/>
          </p:cNvSpPr>
          <p:nvPr/>
        </p:nvSpPr>
        <p:spPr bwMode="auto">
          <a:xfrm>
            <a:off x="2151063" y="4684713"/>
            <a:ext cx="47625" cy="76200"/>
          </a:xfrm>
          <a:custGeom>
            <a:avLst/>
            <a:gdLst>
              <a:gd name="T0" fmla="*/ 0 w 30"/>
              <a:gd name="T1" fmla="*/ 48 h 48"/>
              <a:gd name="T2" fmla="*/ 12 w 30"/>
              <a:gd name="T3" fmla="*/ 24 h 48"/>
              <a:gd name="T4" fmla="*/ 30 w 30"/>
              <a:gd name="T5" fmla="*/ 0 h 48"/>
              <a:gd name="T6" fmla="*/ 0 60000 65536"/>
              <a:gd name="T7" fmla="*/ 0 60000 65536"/>
              <a:gd name="T8" fmla="*/ 0 60000 65536"/>
              <a:gd name="T9" fmla="*/ 0 w 30"/>
              <a:gd name="T10" fmla="*/ 0 h 48"/>
              <a:gd name="T11" fmla="*/ 30 w 30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48">
                <a:moveTo>
                  <a:pt x="0" y="48"/>
                </a:moveTo>
                <a:lnTo>
                  <a:pt x="12" y="24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46" name="Freeform 42"/>
          <p:cNvSpPr>
            <a:spLocks/>
          </p:cNvSpPr>
          <p:nvPr/>
        </p:nvSpPr>
        <p:spPr bwMode="auto">
          <a:xfrm>
            <a:off x="2198688" y="4646613"/>
            <a:ext cx="47625" cy="38100"/>
          </a:xfrm>
          <a:custGeom>
            <a:avLst/>
            <a:gdLst>
              <a:gd name="T0" fmla="*/ 0 w 30"/>
              <a:gd name="T1" fmla="*/ 24 h 24"/>
              <a:gd name="T2" fmla="*/ 18 w 30"/>
              <a:gd name="T3" fmla="*/ 12 h 24"/>
              <a:gd name="T4" fmla="*/ 30 w 30"/>
              <a:gd name="T5" fmla="*/ 0 h 24"/>
              <a:gd name="T6" fmla="*/ 0 60000 65536"/>
              <a:gd name="T7" fmla="*/ 0 60000 65536"/>
              <a:gd name="T8" fmla="*/ 0 60000 65536"/>
              <a:gd name="T9" fmla="*/ 0 w 30"/>
              <a:gd name="T10" fmla="*/ 0 h 24"/>
              <a:gd name="T11" fmla="*/ 30 w 30"/>
              <a:gd name="T12" fmla="*/ 24 h 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24">
                <a:moveTo>
                  <a:pt x="0" y="24"/>
                </a:moveTo>
                <a:lnTo>
                  <a:pt x="18" y="12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47" name="Line 43"/>
          <p:cNvSpPr>
            <a:spLocks noChangeShapeType="1"/>
          </p:cNvSpPr>
          <p:nvPr/>
        </p:nvSpPr>
        <p:spPr bwMode="auto">
          <a:xfrm flipV="1">
            <a:off x="2246313" y="4598988"/>
            <a:ext cx="38100" cy="47625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48" name="Freeform 44"/>
          <p:cNvSpPr>
            <a:spLocks/>
          </p:cNvSpPr>
          <p:nvPr/>
        </p:nvSpPr>
        <p:spPr bwMode="auto">
          <a:xfrm>
            <a:off x="2284413" y="4541838"/>
            <a:ext cx="47625" cy="57150"/>
          </a:xfrm>
          <a:custGeom>
            <a:avLst/>
            <a:gdLst>
              <a:gd name="T0" fmla="*/ 0 w 30"/>
              <a:gd name="T1" fmla="*/ 36 h 36"/>
              <a:gd name="T2" fmla="*/ 12 w 30"/>
              <a:gd name="T3" fmla="*/ 18 h 36"/>
              <a:gd name="T4" fmla="*/ 24 w 30"/>
              <a:gd name="T5" fmla="*/ 6 h 36"/>
              <a:gd name="T6" fmla="*/ 30 w 30"/>
              <a:gd name="T7" fmla="*/ 0 h 36"/>
              <a:gd name="T8" fmla="*/ 0 60000 65536"/>
              <a:gd name="T9" fmla="*/ 0 60000 65536"/>
              <a:gd name="T10" fmla="*/ 0 60000 65536"/>
              <a:gd name="T11" fmla="*/ 0 60000 65536"/>
              <a:gd name="T12" fmla="*/ 0 w 30"/>
              <a:gd name="T13" fmla="*/ 0 h 36"/>
              <a:gd name="T14" fmla="*/ 30 w 30"/>
              <a:gd name="T15" fmla="*/ 36 h 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" h="36">
                <a:moveTo>
                  <a:pt x="0" y="36"/>
                </a:moveTo>
                <a:lnTo>
                  <a:pt x="12" y="18"/>
                </a:lnTo>
                <a:lnTo>
                  <a:pt x="24" y="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49" name="Freeform 45"/>
          <p:cNvSpPr>
            <a:spLocks/>
          </p:cNvSpPr>
          <p:nvPr/>
        </p:nvSpPr>
        <p:spPr bwMode="auto">
          <a:xfrm>
            <a:off x="2332038" y="4541838"/>
            <a:ext cx="47625" cy="1587"/>
          </a:xfrm>
          <a:custGeom>
            <a:avLst/>
            <a:gdLst>
              <a:gd name="T0" fmla="*/ 0 w 30"/>
              <a:gd name="T1" fmla="*/ 0 h 1587"/>
              <a:gd name="T2" fmla="*/ 12 w 30"/>
              <a:gd name="T3" fmla="*/ 0 h 1587"/>
              <a:gd name="T4" fmla="*/ 30 w 30"/>
              <a:gd name="T5" fmla="*/ 0 h 1587"/>
              <a:gd name="T6" fmla="*/ 0 60000 65536"/>
              <a:gd name="T7" fmla="*/ 0 60000 65536"/>
              <a:gd name="T8" fmla="*/ 0 60000 65536"/>
              <a:gd name="T9" fmla="*/ 0 w 30"/>
              <a:gd name="T10" fmla="*/ 0 h 1587"/>
              <a:gd name="T11" fmla="*/ 30 w 30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1587">
                <a:moveTo>
                  <a:pt x="0" y="0"/>
                </a:moveTo>
                <a:lnTo>
                  <a:pt x="12" y="0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50" name="Freeform 46"/>
          <p:cNvSpPr>
            <a:spLocks/>
          </p:cNvSpPr>
          <p:nvPr/>
        </p:nvSpPr>
        <p:spPr bwMode="auto">
          <a:xfrm>
            <a:off x="2379663" y="4541838"/>
            <a:ext cx="47625" cy="9525"/>
          </a:xfrm>
          <a:custGeom>
            <a:avLst/>
            <a:gdLst>
              <a:gd name="T0" fmla="*/ 0 w 30"/>
              <a:gd name="T1" fmla="*/ 0 h 6"/>
              <a:gd name="T2" fmla="*/ 12 w 30"/>
              <a:gd name="T3" fmla="*/ 6 h 6"/>
              <a:gd name="T4" fmla="*/ 24 w 30"/>
              <a:gd name="T5" fmla="*/ 6 h 6"/>
              <a:gd name="T6" fmla="*/ 30 w 30"/>
              <a:gd name="T7" fmla="*/ 6 h 6"/>
              <a:gd name="T8" fmla="*/ 0 60000 65536"/>
              <a:gd name="T9" fmla="*/ 0 60000 65536"/>
              <a:gd name="T10" fmla="*/ 0 60000 65536"/>
              <a:gd name="T11" fmla="*/ 0 60000 65536"/>
              <a:gd name="T12" fmla="*/ 0 w 30"/>
              <a:gd name="T13" fmla="*/ 0 h 6"/>
              <a:gd name="T14" fmla="*/ 30 w 30"/>
              <a:gd name="T15" fmla="*/ 6 h 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" h="6">
                <a:moveTo>
                  <a:pt x="0" y="0"/>
                </a:moveTo>
                <a:lnTo>
                  <a:pt x="12" y="6"/>
                </a:lnTo>
                <a:lnTo>
                  <a:pt x="24" y="6"/>
                </a:lnTo>
                <a:lnTo>
                  <a:pt x="30" y="6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51" name="Freeform 47"/>
          <p:cNvSpPr>
            <a:spLocks/>
          </p:cNvSpPr>
          <p:nvPr/>
        </p:nvSpPr>
        <p:spPr bwMode="auto">
          <a:xfrm>
            <a:off x="2427288" y="4475163"/>
            <a:ext cx="47625" cy="76200"/>
          </a:xfrm>
          <a:custGeom>
            <a:avLst/>
            <a:gdLst>
              <a:gd name="T0" fmla="*/ 0 w 30"/>
              <a:gd name="T1" fmla="*/ 48 h 48"/>
              <a:gd name="T2" fmla="*/ 6 w 30"/>
              <a:gd name="T3" fmla="*/ 42 h 48"/>
              <a:gd name="T4" fmla="*/ 12 w 30"/>
              <a:gd name="T5" fmla="*/ 24 h 48"/>
              <a:gd name="T6" fmla="*/ 24 w 30"/>
              <a:gd name="T7" fmla="*/ 12 h 48"/>
              <a:gd name="T8" fmla="*/ 30 w 30"/>
              <a:gd name="T9" fmla="*/ 0 h 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"/>
              <a:gd name="T16" fmla="*/ 0 h 48"/>
              <a:gd name="T17" fmla="*/ 30 w 30"/>
              <a:gd name="T18" fmla="*/ 48 h 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" h="48">
                <a:moveTo>
                  <a:pt x="0" y="48"/>
                </a:moveTo>
                <a:lnTo>
                  <a:pt x="6" y="42"/>
                </a:lnTo>
                <a:lnTo>
                  <a:pt x="12" y="24"/>
                </a:lnTo>
                <a:lnTo>
                  <a:pt x="24" y="12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52" name="Freeform 48"/>
          <p:cNvSpPr>
            <a:spLocks/>
          </p:cNvSpPr>
          <p:nvPr/>
        </p:nvSpPr>
        <p:spPr bwMode="auto">
          <a:xfrm>
            <a:off x="2474913" y="4437063"/>
            <a:ext cx="47625" cy="38100"/>
          </a:xfrm>
          <a:custGeom>
            <a:avLst/>
            <a:gdLst>
              <a:gd name="T0" fmla="*/ 0 w 30"/>
              <a:gd name="T1" fmla="*/ 24 h 24"/>
              <a:gd name="T2" fmla="*/ 18 w 30"/>
              <a:gd name="T3" fmla="*/ 12 h 24"/>
              <a:gd name="T4" fmla="*/ 30 w 30"/>
              <a:gd name="T5" fmla="*/ 0 h 24"/>
              <a:gd name="T6" fmla="*/ 0 60000 65536"/>
              <a:gd name="T7" fmla="*/ 0 60000 65536"/>
              <a:gd name="T8" fmla="*/ 0 60000 65536"/>
              <a:gd name="T9" fmla="*/ 0 w 30"/>
              <a:gd name="T10" fmla="*/ 0 h 24"/>
              <a:gd name="T11" fmla="*/ 30 w 30"/>
              <a:gd name="T12" fmla="*/ 24 h 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24">
                <a:moveTo>
                  <a:pt x="0" y="24"/>
                </a:moveTo>
                <a:lnTo>
                  <a:pt x="18" y="12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53" name="Freeform 49"/>
          <p:cNvSpPr>
            <a:spLocks/>
          </p:cNvSpPr>
          <p:nvPr/>
        </p:nvSpPr>
        <p:spPr bwMode="auto">
          <a:xfrm>
            <a:off x="2522538" y="4418013"/>
            <a:ext cx="38100" cy="19050"/>
          </a:xfrm>
          <a:custGeom>
            <a:avLst/>
            <a:gdLst>
              <a:gd name="T0" fmla="*/ 0 w 24"/>
              <a:gd name="T1" fmla="*/ 12 h 12"/>
              <a:gd name="T2" fmla="*/ 12 w 24"/>
              <a:gd name="T3" fmla="*/ 6 h 12"/>
              <a:gd name="T4" fmla="*/ 18 w 24"/>
              <a:gd name="T5" fmla="*/ 6 h 12"/>
              <a:gd name="T6" fmla="*/ 24 w 24"/>
              <a:gd name="T7" fmla="*/ 0 h 12"/>
              <a:gd name="T8" fmla="*/ 0 60000 65536"/>
              <a:gd name="T9" fmla="*/ 0 60000 65536"/>
              <a:gd name="T10" fmla="*/ 0 60000 65536"/>
              <a:gd name="T11" fmla="*/ 0 60000 65536"/>
              <a:gd name="T12" fmla="*/ 0 w 24"/>
              <a:gd name="T13" fmla="*/ 0 h 12"/>
              <a:gd name="T14" fmla="*/ 24 w 24"/>
              <a:gd name="T15" fmla="*/ 12 h 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" h="12">
                <a:moveTo>
                  <a:pt x="0" y="12"/>
                </a:moveTo>
                <a:lnTo>
                  <a:pt x="12" y="6"/>
                </a:lnTo>
                <a:lnTo>
                  <a:pt x="18" y="6"/>
                </a:lnTo>
                <a:lnTo>
                  <a:pt x="24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54" name="Freeform 50"/>
          <p:cNvSpPr>
            <a:spLocks/>
          </p:cNvSpPr>
          <p:nvPr/>
        </p:nvSpPr>
        <p:spPr bwMode="auto">
          <a:xfrm>
            <a:off x="2560638" y="4341813"/>
            <a:ext cx="47625" cy="76200"/>
          </a:xfrm>
          <a:custGeom>
            <a:avLst/>
            <a:gdLst>
              <a:gd name="T0" fmla="*/ 0 w 30"/>
              <a:gd name="T1" fmla="*/ 48 h 48"/>
              <a:gd name="T2" fmla="*/ 6 w 30"/>
              <a:gd name="T3" fmla="*/ 36 h 48"/>
              <a:gd name="T4" fmla="*/ 12 w 30"/>
              <a:gd name="T5" fmla="*/ 24 h 48"/>
              <a:gd name="T6" fmla="*/ 24 w 30"/>
              <a:gd name="T7" fmla="*/ 6 h 48"/>
              <a:gd name="T8" fmla="*/ 30 w 30"/>
              <a:gd name="T9" fmla="*/ 0 h 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"/>
              <a:gd name="T16" fmla="*/ 0 h 48"/>
              <a:gd name="T17" fmla="*/ 30 w 30"/>
              <a:gd name="T18" fmla="*/ 48 h 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" h="48">
                <a:moveTo>
                  <a:pt x="0" y="48"/>
                </a:moveTo>
                <a:lnTo>
                  <a:pt x="6" y="36"/>
                </a:lnTo>
                <a:lnTo>
                  <a:pt x="12" y="24"/>
                </a:lnTo>
                <a:lnTo>
                  <a:pt x="24" y="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55" name="Freeform 51"/>
          <p:cNvSpPr>
            <a:spLocks/>
          </p:cNvSpPr>
          <p:nvPr/>
        </p:nvSpPr>
        <p:spPr bwMode="auto">
          <a:xfrm>
            <a:off x="2608263" y="4341813"/>
            <a:ext cx="47625" cy="19050"/>
          </a:xfrm>
          <a:custGeom>
            <a:avLst/>
            <a:gdLst>
              <a:gd name="T0" fmla="*/ 0 w 30"/>
              <a:gd name="T1" fmla="*/ 0 h 12"/>
              <a:gd name="T2" fmla="*/ 6 w 30"/>
              <a:gd name="T3" fmla="*/ 0 h 12"/>
              <a:gd name="T4" fmla="*/ 12 w 30"/>
              <a:gd name="T5" fmla="*/ 0 h 12"/>
              <a:gd name="T6" fmla="*/ 30 w 30"/>
              <a:gd name="T7" fmla="*/ 12 h 12"/>
              <a:gd name="T8" fmla="*/ 0 60000 65536"/>
              <a:gd name="T9" fmla="*/ 0 60000 65536"/>
              <a:gd name="T10" fmla="*/ 0 60000 65536"/>
              <a:gd name="T11" fmla="*/ 0 60000 65536"/>
              <a:gd name="T12" fmla="*/ 0 w 30"/>
              <a:gd name="T13" fmla="*/ 0 h 12"/>
              <a:gd name="T14" fmla="*/ 30 w 30"/>
              <a:gd name="T15" fmla="*/ 12 h 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" h="12">
                <a:moveTo>
                  <a:pt x="0" y="0"/>
                </a:moveTo>
                <a:lnTo>
                  <a:pt x="6" y="0"/>
                </a:lnTo>
                <a:lnTo>
                  <a:pt x="12" y="0"/>
                </a:lnTo>
                <a:lnTo>
                  <a:pt x="30" y="12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56" name="Freeform 52"/>
          <p:cNvSpPr>
            <a:spLocks/>
          </p:cNvSpPr>
          <p:nvPr/>
        </p:nvSpPr>
        <p:spPr bwMode="auto">
          <a:xfrm>
            <a:off x="2655888" y="4360863"/>
            <a:ext cx="47625" cy="38100"/>
          </a:xfrm>
          <a:custGeom>
            <a:avLst/>
            <a:gdLst>
              <a:gd name="T0" fmla="*/ 0 w 30"/>
              <a:gd name="T1" fmla="*/ 0 h 24"/>
              <a:gd name="T2" fmla="*/ 12 w 30"/>
              <a:gd name="T3" fmla="*/ 12 h 24"/>
              <a:gd name="T4" fmla="*/ 30 w 30"/>
              <a:gd name="T5" fmla="*/ 24 h 24"/>
              <a:gd name="T6" fmla="*/ 0 60000 65536"/>
              <a:gd name="T7" fmla="*/ 0 60000 65536"/>
              <a:gd name="T8" fmla="*/ 0 60000 65536"/>
              <a:gd name="T9" fmla="*/ 0 w 30"/>
              <a:gd name="T10" fmla="*/ 0 h 24"/>
              <a:gd name="T11" fmla="*/ 30 w 30"/>
              <a:gd name="T12" fmla="*/ 24 h 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24">
                <a:moveTo>
                  <a:pt x="0" y="0"/>
                </a:moveTo>
                <a:lnTo>
                  <a:pt x="12" y="12"/>
                </a:lnTo>
                <a:lnTo>
                  <a:pt x="30" y="24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57" name="Freeform 53"/>
          <p:cNvSpPr>
            <a:spLocks/>
          </p:cNvSpPr>
          <p:nvPr/>
        </p:nvSpPr>
        <p:spPr bwMode="auto">
          <a:xfrm>
            <a:off x="2703513" y="4398963"/>
            <a:ext cx="47625" cy="9525"/>
          </a:xfrm>
          <a:custGeom>
            <a:avLst/>
            <a:gdLst>
              <a:gd name="T0" fmla="*/ 0 w 30"/>
              <a:gd name="T1" fmla="*/ 0 h 6"/>
              <a:gd name="T2" fmla="*/ 12 w 30"/>
              <a:gd name="T3" fmla="*/ 6 h 6"/>
              <a:gd name="T4" fmla="*/ 30 w 30"/>
              <a:gd name="T5" fmla="*/ 6 h 6"/>
              <a:gd name="T6" fmla="*/ 0 60000 65536"/>
              <a:gd name="T7" fmla="*/ 0 60000 65536"/>
              <a:gd name="T8" fmla="*/ 0 60000 65536"/>
              <a:gd name="T9" fmla="*/ 0 w 30"/>
              <a:gd name="T10" fmla="*/ 0 h 6"/>
              <a:gd name="T11" fmla="*/ 30 w 30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6">
                <a:moveTo>
                  <a:pt x="0" y="0"/>
                </a:moveTo>
                <a:lnTo>
                  <a:pt x="12" y="6"/>
                </a:lnTo>
                <a:lnTo>
                  <a:pt x="30" y="6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58" name="Freeform 54"/>
          <p:cNvSpPr>
            <a:spLocks/>
          </p:cNvSpPr>
          <p:nvPr/>
        </p:nvSpPr>
        <p:spPr bwMode="auto">
          <a:xfrm>
            <a:off x="2751138" y="4408488"/>
            <a:ext cx="47625" cy="9525"/>
          </a:xfrm>
          <a:custGeom>
            <a:avLst/>
            <a:gdLst>
              <a:gd name="T0" fmla="*/ 0 w 30"/>
              <a:gd name="T1" fmla="*/ 0 h 6"/>
              <a:gd name="T2" fmla="*/ 18 w 30"/>
              <a:gd name="T3" fmla="*/ 6 h 6"/>
              <a:gd name="T4" fmla="*/ 30 w 30"/>
              <a:gd name="T5" fmla="*/ 6 h 6"/>
              <a:gd name="T6" fmla="*/ 0 60000 65536"/>
              <a:gd name="T7" fmla="*/ 0 60000 65536"/>
              <a:gd name="T8" fmla="*/ 0 60000 65536"/>
              <a:gd name="T9" fmla="*/ 0 w 30"/>
              <a:gd name="T10" fmla="*/ 0 h 6"/>
              <a:gd name="T11" fmla="*/ 30 w 30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6">
                <a:moveTo>
                  <a:pt x="0" y="0"/>
                </a:moveTo>
                <a:lnTo>
                  <a:pt x="18" y="6"/>
                </a:lnTo>
                <a:lnTo>
                  <a:pt x="30" y="6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59" name="Freeform 55"/>
          <p:cNvSpPr>
            <a:spLocks/>
          </p:cNvSpPr>
          <p:nvPr/>
        </p:nvSpPr>
        <p:spPr bwMode="auto">
          <a:xfrm>
            <a:off x="2798763" y="4370388"/>
            <a:ext cx="38100" cy="47625"/>
          </a:xfrm>
          <a:custGeom>
            <a:avLst/>
            <a:gdLst>
              <a:gd name="T0" fmla="*/ 0 w 24"/>
              <a:gd name="T1" fmla="*/ 30 h 30"/>
              <a:gd name="T2" fmla="*/ 6 w 24"/>
              <a:gd name="T3" fmla="*/ 24 h 30"/>
              <a:gd name="T4" fmla="*/ 12 w 24"/>
              <a:gd name="T5" fmla="*/ 18 h 30"/>
              <a:gd name="T6" fmla="*/ 24 w 24"/>
              <a:gd name="T7" fmla="*/ 0 h 30"/>
              <a:gd name="T8" fmla="*/ 0 60000 65536"/>
              <a:gd name="T9" fmla="*/ 0 60000 65536"/>
              <a:gd name="T10" fmla="*/ 0 60000 65536"/>
              <a:gd name="T11" fmla="*/ 0 60000 65536"/>
              <a:gd name="T12" fmla="*/ 0 w 24"/>
              <a:gd name="T13" fmla="*/ 0 h 30"/>
              <a:gd name="T14" fmla="*/ 24 w 24"/>
              <a:gd name="T15" fmla="*/ 30 h 3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" h="30">
                <a:moveTo>
                  <a:pt x="0" y="30"/>
                </a:moveTo>
                <a:lnTo>
                  <a:pt x="6" y="24"/>
                </a:lnTo>
                <a:lnTo>
                  <a:pt x="12" y="18"/>
                </a:lnTo>
                <a:lnTo>
                  <a:pt x="24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60" name="Line 56"/>
          <p:cNvSpPr>
            <a:spLocks noChangeShapeType="1"/>
          </p:cNvSpPr>
          <p:nvPr/>
        </p:nvSpPr>
        <p:spPr bwMode="auto">
          <a:xfrm flipV="1">
            <a:off x="2836863" y="4322763"/>
            <a:ext cx="47625" cy="47625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61" name="Line 57"/>
          <p:cNvSpPr>
            <a:spLocks noChangeShapeType="1"/>
          </p:cNvSpPr>
          <p:nvPr/>
        </p:nvSpPr>
        <p:spPr bwMode="auto">
          <a:xfrm flipV="1">
            <a:off x="2884488" y="4284663"/>
            <a:ext cx="47625" cy="381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62" name="Freeform 58"/>
          <p:cNvSpPr>
            <a:spLocks/>
          </p:cNvSpPr>
          <p:nvPr/>
        </p:nvSpPr>
        <p:spPr bwMode="auto">
          <a:xfrm>
            <a:off x="2932113" y="4246563"/>
            <a:ext cx="46037" cy="38100"/>
          </a:xfrm>
          <a:custGeom>
            <a:avLst/>
            <a:gdLst>
              <a:gd name="T0" fmla="*/ 0 w 29"/>
              <a:gd name="T1" fmla="*/ 24 h 24"/>
              <a:gd name="T2" fmla="*/ 11 w 29"/>
              <a:gd name="T3" fmla="*/ 12 h 24"/>
              <a:gd name="T4" fmla="*/ 29 w 29"/>
              <a:gd name="T5" fmla="*/ 0 h 24"/>
              <a:gd name="T6" fmla="*/ 0 60000 65536"/>
              <a:gd name="T7" fmla="*/ 0 60000 65536"/>
              <a:gd name="T8" fmla="*/ 0 60000 65536"/>
              <a:gd name="T9" fmla="*/ 0 w 29"/>
              <a:gd name="T10" fmla="*/ 0 h 24"/>
              <a:gd name="T11" fmla="*/ 29 w 29"/>
              <a:gd name="T12" fmla="*/ 24 h 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9" h="24">
                <a:moveTo>
                  <a:pt x="0" y="24"/>
                </a:moveTo>
                <a:lnTo>
                  <a:pt x="11" y="12"/>
                </a:lnTo>
                <a:lnTo>
                  <a:pt x="29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63" name="Freeform 59"/>
          <p:cNvSpPr>
            <a:spLocks/>
          </p:cNvSpPr>
          <p:nvPr/>
        </p:nvSpPr>
        <p:spPr bwMode="auto">
          <a:xfrm>
            <a:off x="2978150" y="4189413"/>
            <a:ext cx="47625" cy="57150"/>
          </a:xfrm>
          <a:custGeom>
            <a:avLst/>
            <a:gdLst>
              <a:gd name="T0" fmla="*/ 0 w 30"/>
              <a:gd name="T1" fmla="*/ 36 h 36"/>
              <a:gd name="T2" fmla="*/ 12 w 30"/>
              <a:gd name="T3" fmla="*/ 18 h 36"/>
              <a:gd name="T4" fmla="*/ 30 w 30"/>
              <a:gd name="T5" fmla="*/ 0 h 36"/>
              <a:gd name="T6" fmla="*/ 0 60000 65536"/>
              <a:gd name="T7" fmla="*/ 0 60000 65536"/>
              <a:gd name="T8" fmla="*/ 0 60000 65536"/>
              <a:gd name="T9" fmla="*/ 0 w 30"/>
              <a:gd name="T10" fmla="*/ 0 h 36"/>
              <a:gd name="T11" fmla="*/ 30 w 30"/>
              <a:gd name="T12" fmla="*/ 36 h 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36">
                <a:moveTo>
                  <a:pt x="0" y="36"/>
                </a:moveTo>
                <a:lnTo>
                  <a:pt x="12" y="18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64" name="Freeform 60"/>
          <p:cNvSpPr>
            <a:spLocks/>
          </p:cNvSpPr>
          <p:nvPr/>
        </p:nvSpPr>
        <p:spPr bwMode="auto">
          <a:xfrm>
            <a:off x="3025775" y="4160838"/>
            <a:ext cx="47625" cy="28575"/>
          </a:xfrm>
          <a:custGeom>
            <a:avLst/>
            <a:gdLst>
              <a:gd name="T0" fmla="*/ 0 w 30"/>
              <a:gd name="T1" fmla="*/ 18 h 18"/>
              <a:gd name="T2" fmla="*/ 18 w 30"/>
              <a:gd name="T3" fmla="*/ 6 h 18"/>
              <a:gd name="T4" fmla="*/ 30 w 30"/>
              <a:gd name="T5" fmla="*/ 0 h 18"/>
              <a:gd name="T6" fmla="*/ 0 60000 65536"/>
              <a:gd name="T7" fmla="*/ 0 60000 65536"/>
              <a:gd name="T8" fmla="*/ 0 60000 65536"/>
              <a:gd name="T9" fmla="*/ 0 w 30"/>
              <a:gd name="T10" fmla="*/ 0 h 18"/>
              <a:gd name="T11" fmla="*/ 30 w 30"/>
              <a:gd name="T12" fmla="*/ 18 h 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18">
                <a:moveTo>
                  <a:pt x="0" y="18"/>
                </a:moveTo>
                <a:lnTo>
                  <a:pt x="18" y="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65" name="Freeform 61"/>
          <p:cNvSpPr>
            <a:spLocks/>
          </p:cNvSpPr>
          <p:nvPr/>
        </p:nvSpPr>
        <p:spPr bwMode="auto">
          <a:xfrm>
            <a:off x="3073400" y="4141788"/>
            <a:ext cx="38100" cy="19050"/>
          </a:xfrm>
          <a:custGeom>
            <a:avLst/>
            <a:gdLst>
              <a:gd name="T0" fmla="*/ 0 w 24"/>
              <a:gd name="T1" fmla="*/ 12 h 12"/>
              <a:gd name="T2" fmla="*/ 12 w 24"/>
              <a:gd name="T3" fmla="*/ 6 h 12"/>
              <a:gd name="T4" fmla="*/ 24 w 24"/>
              <a:gd name="T5" fmla="*/ 0 h 12"/>
              <a:gd name="T6" fmla="*/ 0 60000 65536"/>
              <a:gd name="T7" fmla="*/ 0 60000 65536"/>
              <a:gd name="T8" fmla="*/ 0 60000 65536"/>
              <a:gd name="T9" fmla="*/ 0 w 24"/>
              <a:gd name="T10" fmla="*/ 0 h 12"/>
              <a:gd name="T11" fmla="*/ 24 w 24"/>
              <a:gd name="T12" fmla="*/ 12 h 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" h="12">
                <a:moveTo>
                  <a:pt x="0" y="12"/>
                </a:moveTo>
                <a:lnTo>
                  <a:pt x="12" y="6"/>
                </a:lnTo>
                <a:lnTo>
                  <a:pt x="24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66" name="Freeform 62"/>
          <p:cNvSpPr>
            <a:spLocks/>
          </p:cNvSpPr>
          <p:nvPr/>
        </p:nvSpPr>
        <p:spPr bwMode="auto">
          <a:xfrm>
            <a:off x="3111500" y="4105275"/>
            <a:ext cx="47625" cy="36513"/>
          </a:xfrm>
          <a:custGeom>
            <a:avLst/>
            <a:gdLst>
              <a:gd name="T0" fmla="*/ 0 w 30"/>
              <a:gd name="T1" fmla="*/ 23 h 23"/>
              <a:gd name="T2" fmla="*/ 12 w 30"/>
              <a:gd name="T3" fmla="*/ 11 h 23"/>
              <a:gd name="T4" fmla="*/ 24 w 30"/>
              <a:gd name="T5" fmla="*/ 0 h 23"/>
              <a:gd name="T6" fmla="*/ 30 w 30"/>
              <a:gd name="T7" fmla="*/ 0 h 23"/>
              <a:gd name="T8" fmla="*/ 0 60000 65536"/>
              <a:gd name="T9" fmla="*/ 0 60000 65536"/>
              <a:gd name="T10" fmla="*/ 0 60000 65536"/>
              <a:gd name="T11" fmla="*/ 0 60000 65536"/>
              <a:gd name="T12" fmla="*/ 0 w 30"/>
              <a:gd name="T13" fmla="*/ 0 h 23"/>
              <a:gd name="T14" fmla="*/ 30 w 30"/>
              <a:gd name="T15" fmla="*/ 23 h 2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" h="23">
                <a:moveTo>
                  <a:pt x="0" y="23"/>
                </a:moveTo>
                <a:lnTo>
                  <a:pt x="12" y="11"/>
                </a:lnTo>
                <a:lnTo>
                  <a:pt x="24" y="0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67" name="Freeform 63"/>
          <p:cNvSpPr>
            <a:spLocks/>
          </p:cNvSpPr>
          <p:nvPr/>
        </p:nvSpPr>
        <p:spPr bwMode="auto">
          <a:xfrm>
            <a:off x="3159125" y="4105275"/>
            <a:ext cx="47625" cy="36513"/>
          </a:xfrm>
          <a:custGeom>
            <a:avLst/>
            <a:gdLst>
              <a:gd name="T0" fmla="*/ 0 w 30"/>
              <a:gd name="T1" fmla="*/ 0 h 23"/>
              <a:gd name="T2" fmla="*/ 6 w 30"/>
              <a:gd name="T3" fmla="*/ 6 h 23"/>
              <a:gd name="T4" fmla="*/ 12 w 30"/>
              <a:gd name="T5" fmla="*/ 11 h 23"/>
              <a:gd name="T6" fmla="*/ 24 w 30"/>
              <a:gd name="T7" fmla="*/ 17 h 23"/>
              <a:gd name="T8" fmla="*/ 30 w 30"/>
              <a:gd name="T9" fmla="*/ 23 h 2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"/>
              <a:gd name="T16" fmla="*/ 0 h 23"/>
              <a:gd name="T17" fmla="*/ 30 w 30"/>
              <a:gd name="T18" fmla="*/ 23 h 2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" h="23">
                <a:moveTo>
                  <a:pt x="0" y="0"/>
                </a:moveTo>
                <a:lnTo>
                  <a:pt x="6" y="6"/>
                </a:lnTo>
                <a:lnTo>
                  <a:pt x="12" y="11"/>
                </a:lnTo>
                <a:lnTo>
                  <a:pt x="24" y="17"/>
                </a:lnTo>
                <a:lnTo>
                  <a:pt x="30" y="23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68" name="Freeform 64"/>
          <p:cNvSpPr>
            <a:spLocks/>
          </p:cNvSpPr>
          <p:nvPr/>
        </p:nvSpPr>
        <p:spPr bwMode="auto">
          <a:xfrm>
            <a:off x="3206750" y="4132263"/>
            <a:ext cx="47625" cy="9525"/>
          </a:xfrm>
          <a:custGeom>
            <a:avLst/>
            <a:gdLst>
              <a:gd name="T0" fmla="*/ 0 w 30"/>
              <a:gd name="T1" fmla="*/ 6 h 6"/>
              <a:gd name="T2" fmla="*/ 12 w 30"/>
              <a:gd name="T3" fmla="*/ 6 h 6"/>
              <a:gd name="T4" fmla="*/ 30 w 30"/>
              <a:gd name="T5" fmla="*/ 0 h 6"/>
              <a:gd name="T6" fmla="*/ 0 60000 65536"/>
              <a:gd name="T7" fmla="*/ 0 60000 65536"/>
              <a:gd name="T8" fmla="*/ 0 60000 65536"/>
              <a:gd name="T9" fmla="*/ 0 w 30"/>
              <a:gd name="T10" fmla="*/ 0 h 6"/>
              <a:gd name="T11" fmla="*/ 30 w 30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6">
                <a:moveTo>
                  <a:pt x="0" y="6"/>
                </a:moveTo>
                <a:lnTo>
                  <a:pt x="12" y="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69" name="Freeform 65"/>
          <p:cNvSpPr>
            <a:spLocks/>
          </p:cNvSpPr>
          <p:nvPr/>
        </p:nvSpPr>
        <p:spPr bwMode="auto">
          <a:xfrm>
            <a:off x="3254375" y="4105275"/>
            <a:ext cx="47625" cy="26988"/>
          </a:xfrm>
          <a:custGeom>
            <a:avLst/>
            <a:gdLst>
              <a:gd name="T0" fmla="*/ 0 w 30"/>
              <a:gd name="T1" fmla="*/ 17 h 17"/>
              <a:gd name="T2" fmla="*/ 12 w 30"/>
              <a:gd name="T3" fmla="*/ 11 h 17"/>
              <a:gd name="T4" fmla="*/ 30 w 30"/>
              <a:gd name="T5" fmla="*/ 0 h 17"/>
              <a:gd name="T6" fmla="*/ 0 60000 65536"/>
              <a:gd name="T7" fmla="*/ 0 60000 65536"/>
              <a:gd name="T8" fmla="*/ 0 60000 65536"/>
              <a:gd name="T9" fmla="*/ 0 w 30"/>
              <a:gd name="T10" fmla="*/ 0 h 17"/>
              <a:gd name="T11" fmla="*/ 30 w 30"/>
              <a:gd name="T12" fmla="*/ 17 h 1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17">
                <a:moveTo>
                  <a:pt x="0" y="17"/>
                </a:moveTo>
                <a:lnTo>
                  <a:pt x="12" y="11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70" name="Line 66"/>
          <p:cNvSpPr>
            <a:spLocks noChangeShapeType="1"/>
          </p:cNvSpPr>
          <p:nvPr/>
        </p:nvSpPr>
        <p:spPr bwMode="auto">
          <a:xfrm flipV="1">
            <a:off x="3302000" y="4067175"/>
            <a:ext cx="47625" cy="381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71" name="Line 67"/>
          <p:cNvSpPr>
            <a:spLocks noChangeShapeType="1"/>
          </p:cNvSpPr>
          <p:nvPr/>
        </p:nvSpPr>
        <p:spPr bwMode="auto">
          <a:xfrm flipV="1">
            <a:off x="3349625" y="4019550"/>
            <a:ext cx="38100" cy="47625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72" name="Freeform 68"/>
          <p:cNvSpPr>
            <a:spLocks/>
          </p:cNvSpPr>
          <p:nvPr/>
        </p:nvSpPr>
        <p:spPr bwMode="auto">
          <a:xfrm>
            <a:off x="3387725" y="3971925"/>
            <a:ext cx="47625" cy="47625"/>
          </a:xfrm>
          <a:custGeom>
            <a:avLst/>
            <a:gdLst>
              <a:gd name="T0" fmla="*/ 0 w 30"/>
              <a:gd name="T1" fmla="*/ 30 h 30"/>
              <a:gd name="T2" fmla="*/ 12 w 30"/>
              <a:gd name="T3" fmla="*/ 12 h 30"/>
              <a:gd name="T4" fmla="*/ 24 w 30"/>
              <a:gd name="T5" fmla="*/ 6 h 30"/>
              <a:gd name="T6" fmla="*/ 30 w 30"/>
              <a:gd name="T7" fmla="*/ 0 h 30"/>
              <a:gd name="T8" fmla="*/ 0 60000 65536"/>
              <a:gd name="T9" fmla="*/ 0 60000 65536"/>
              <a:gd name="T10" fmla="*/ 0 60000 65536"/>
              <a:gd name="T11" fmla="*/ 0 60000 65536"/>
              <a:gd name="T12" fmla="*/ 0 w 30"/>
              <a:gd name="T13" fmla="*/ 0 h 30"/>
              <a:gd name="T14" fmla="*/ 30 w 30"/>
              <a:gd name="T15" fmla="*/ 30 h 3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" h="30">
                <a:moveTo>
                  <a:pt x="0" y="30"/>
                </a:moveTo>
                <a:lnTo>
                  <a:pt x="12" y="12"/>
                </a:lnTo>
                <a:lnTo>
                  <a:pt x="24" y="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73" name="Freeform 69"/>
          <p:cNvSpPr>
            <a:spLocks/>
          </p:cNvSpPr>
          <p:nvPr/>
        </p:nvSpPr>
        <p:spPr bwMode="auto">
          <a:xfrm>
            <a:off x="3435350" y="3971925"/>
            <a:ext cx="47625" cy="9525"/>
          </a:xfrm>
          <a:custGeom>
            <a:avLst/>
            <a:gdLst>
              <a:gd name="T0" fmla="*/ 0 w 30"/>
              <a:gd name="T1" fmla="*/ 0 h 6"/>
              <a:gd name="T2" fmla="*/ 6 w 30"/>
              <a:gd name="T3" fmla="*/ 0 h 6"/>
              <a:gd name="T4" fmla="*/ 12 w 30"/>
              <a:gd name="T5" fmla="*/ 0 h 6"/>
              <a:gd name="T6" fmla="*/ 30 w 30"/>
              <a:gd name="T7" fmla="*/ 6 h 6"/>
              <a:gd name="T8" fmla="*/ 0 60000 65536"/>
              <a:gd name="T9" fmla="*/ 0 60000 65536"/>
              <a:gd name="T10" fmla="*/ 0 60000 65536"/>
              <a:gd name="T11" fmla="*/ 0 60000 65536"/>
              <a:gd name="T12" fmla="*/ 0 w 30"/>
              <a:gd name="T13" fmla="*/ 0 h 6"/>
              <a:gd name="T14" fmla="*/ 30 w 30"/>
              <a:gd name="T15" fmla="*/ 6 h 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" h="6">
                <a:moveTo>
                  <a:pt x="0" y="0"/>
                </a:moveTo>
                <a:lnTo>
                  <a:pt x="6" y="0"/>
                </a:lnTo>
                <a:lnTo>
                  <a:pt x="12" y="0"/>
                </a:lnTo>
                <a:lnTo>
                  <a:pt x="30" y="6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74" name="Freeform 70"/>
          <p:cNvSpPr>
            <a:spLocks/>
          </p:cNvSpPr>
          <p:nvPr/>
        </p:nvSpPr>
        <p:spPr bwMode="auto">
          <a:xfrm>
            <a:off x="3482975" y="3981450"/>
            <a:ext cx="47625" cy="1588"/>
          </a:xfrm>
          <a:custGeom>
            <a:avLst/>
            <a:gdLst>
              <a:gd name="T0" fmla="*/ 0 w 30"/>
              <a:gd name="T1" fmla="*/ 0 h 1588"/>
              <a:gd name="T2" fmla="*/ 12 w 30"/>
              <a:gd name="T3" fmla="*/ 0 h 1588"/>
              <a:gd name="T4" fmla="*/ 30 w 30"/>
              <a:gd name="T5" fmla="*/ 0 h 1588"/>
              <a:gd name="T6" fmla="*/ 0 60000 65536"/>
              <a:gd name="T7" fmla="*/ 0 60000 65536"/>
              <a:gd name="T8" fmla="*/ 0 60000 65536"/>
              <a:gd name="T9" fmla="*/ 0 w 30"/>
              <a:gd name="T10" fmla="*/ 0 h 1588"/>
              <a:gd name="T11" fmla="*/ 30 w 30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1588">
                <a:moveTo>
                  <a:pt x="0" y="0"/>
                </a:moveTo>
                <a:lnTo>
                  <a:pt x="12" y="0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75" name="Freeform 71"/>
          <p:cNvSpPr>
            <a:spLocks/>
          </p:cNvSpPr>
          <p:nvPr/>
        </p:nvSpPr>
        <p:spPr bwMode="auto">
          <a:xfrm>
            <a:off x="3530600" y="3933825"/>
            <a:ext cx="47625" cy="47625"/>
          </a:xfrm>
          <a:custGeom>
            <a:avLst/>
            <a:gdLst>
              <a:gd name="T0" fmla="*/ 0 w 30"/>
              <a:gd name="T1" fmla="*/ 30 h 30"/>
              <a:gd name="T2" fmla="*/ 6 w 30"/>
              <a:gd name="T3" fmla="*/ 24 h 30"/>
              <a:gd name="T4" fmla="*/ 12 w 30"/>
              <a:gd name="T5" fmla="*/ 18 h 30"/>
              <a:gd name="T6" fmla="*/ 30 w 30"/>
              <a:gd name="T7" fmla="*/ 0 h 30"/>
              <a:gd name="T8" fmla="*/ 0 60000 65536"/>
              <a:gd name="T9" fmla="*/ 0 60000 65536"/>
              <a:gd name="T10" fmla="*/ 0 60000 65536"/>
              <a:gd name="T11" fmla="*/ 0 60000 65536"/>
              <a:gd name="T12" fmla="*/ 0 w 30"/>
              <a:gd name="T13" fmla="*/ 0 h 30"/>
              <a:gd name="T14" fmla="*/ 30 w 30"/>
              <a:gd name="T15" fmla="*/ 30 h 3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" h="30">
                <a:moveTo>
                  <a:pt x="0" y="30"/>
                </a:moveTo>
                <a:lnTo>
                  <a:pt x="6" y="24"/>
                </a:lnTo>
                <a:lnTo>
                  <a:pt x="12" y="18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76" name="Line 72"/>
          <p:cNvSpPr>
            <a:spLocks noChangeShapeType="1"/>
          </p:cNvSpPr>
          <p:nvPr/>
        </p:nvSpPr>
        <p:spPr bwMode="auto">
          <a:xfrm flipV="1">
            <a:off x="3578225" y="3905250"/>
            <a:ext cx="47625" cy="28575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77" name="Freeform 73"/>
          <p:cNvSpPr>
            <a:spLocks/>
          </p:cNvSpPr>
          <p:nvPr/>
        </p:nvSpPr>
        <p:spPr bwMode="auto">
          <a:xfrm>
            <a:off x="3625850" y="3886200"/>
            <a:ext cx="38100" cy="19050"/>
          </a:xfrm>
          <a:custGeom>
            <a:avLst/>
            <a:gdLst>
              <a:gd name="T0" fmla="*/ 0 w 24"/>
              <a:gd name="T1" fmla="*/ 12 h 12"/>
              <a:gd name="T2" fmla="*/ 12 w 24"/>
              <a:gd name="T3" fmla="*/ 6 h 12"/>
              <a:gd name="T4" fmla="*/ 18 w 24"/>
              <a:gd name="T5" fmla="*/ 6 h 12"/>
              <a:gd name="T6" fmla="*/ 24 w 24"/>
              <a:gd name="T7" fmla="*/ 0 h 12"/>
              <a:gd name="T8" fmla="*/ 0 60000 65536"/>
              <a:gd name="T9" fmla="*/ 0 60000 65536"/>
              <a:gd name="T10" fmla="*/ 0 60000 65536"/>
              <a:gd name="T11" fmla="*/ 0 60000 65536"/>
              <a:gd name="T12" fmla="*/ 0 w 24"/>
              <a:gd name="T13" fmla="*/ 0 h 12"/>
              <a:gd name="T14" fmla="*/ 24 w 24"/>
              <a:gd name="T15" fmla="*/ 12 h 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" h="12">
                <a:moveTo>
                  <a:pt x="0" y="12"/>
                </a:moveTo>
                <a:lnTo>
                  <a:pt x="12" y="6"/>
                </a:lnTo>
                <a:lnTo>
                  <a:pt x="18" y="6"/>
                </a:lnTo>
                <a:lnTo>
                  <a:pt x="24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78" name="Freeform 74"/>
          <p:cNvSpPr>
            <a:spLocks/>
          </p:cNvSpPr>
          <p:nvPr/>
        </p:nvSpPr>
        <p:spPr bwMode="auto">
          <a:xfrm>
            <a:off x="3663950" y="3800475"/>
            <a:ext cx="47625" cy="85725"/>
          </a:xfrm>
          <a:custGeom>
            <a:avLst/>
            <a:gdLst>
              <a:gd name="T0" fmla="*/ 0 w 30"/>
              <a:gd name="T1" fmla="*/ 54 h 54"/>
              <a:gd name="T2" fmla="*/ 6 w 30"/>
              <a:gd name="T3" fmla="*/ 42 h 54"/>
              <a:gd name="T4" fmla="*/ 12 w 30"/>
              <a:gd name="T5" fmla="*/ 30 h 54"/>
              <a:gd name="T6" fmla="*/ 30 w 30"/>
              <a:gd name="T7" fmla="*/ 0 h 54"/>
              <a:gd name="T8" fmla="*/ 0 60000 65536"/>
              <a:gd name="T9" fmla="*/ 0 60000 65536"/>
              <a:gd name="T10" fmla="*/ 0 60000 65536"/>
              <a:gd name="T11" fmla="*/ 0 60000 65536"/>
              <a:gd name="T12" fmla="*/ 0 w 30"/>
              <a:gd name="T13" fmla="*/ 0 h 54"/>
              <a:gd name="T14" fmla="*/ 30 w 30"/>
              <a:gd name="T15" fmla="*/ 54 h 5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" h="54">
                <a:moveTo>
                  <a:pt x="0" y="54"/>
                </a:moveTo>
                <a:lnTo>
                  <a:pt x="6" y="42"/>
                </a:lnTo>
                <a:lnTo>
                  <a:pt x="12" y="30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79" name="Freeform 75"/>
          <p:cNvSpPr>
            <a:spLocks/>
          </p:cNvSpPr>
          <p:nvPr/>
        </p:nvSpPr>
        <p:spPr bwMode="auto">
          <a:xfrm>
            <a:off x="3711575" y="3695700"/>
            <a:ext cx="47625" cy="104775"/>
          </a:xfrm>
          <a:custGeom>
            <a:avLst/>
            <a:gdLst>
              <a:gd name="T0" fmla="*/ 0 w 30"/>
              <a:gd name="T1" fmla="*/ 66 h 66"/>
              <a:gd name="T2" fmla="*/ 12 w 30"/>
              <a:gd name="T3" fmla="*/ 36 h 66"/>
              <a:gd name="T4" fmla="*/ 30 w 30"/>
              <a:gd name="T5" fmla="*/ 0 h 66"/>
              <a:gd name="T6" fmla="*/ 0 60000 65536"/>
              <a:gd name="T7" fmla="*/ 0 60000 65536"/>
              <a:gd name="T8" fmla="*/ 0 60000 65536"/>
              <a:gd name="T9" fmla="*/ 0 w 30"/>
              <a:gd name="T10" fmla="*/ 0 h 66"/>
              <a:gd name="T11" fmla="*/ 30 w 30"/>
              <a:gd name="T12" fmla="*/ 66 h 6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" h="66">
                <a:moveTo>
                  <a:pt x="0" y="66"/>
                </a:moveTo>
                <a:lnTo>
                  <a:pt x="12" y="36"/>
                </a:lnTo>
                <a:lnTo>
                  <a:pt x="30" y="0"/>
                </a:ln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80" name="Rectangle 76"/>
          <p:cNvSpPr>
            <a:spLocks noChangeArrowheads="1"/>
          </p:cNvSpPr>
          <p:nvPr/>
        </p:nvSpPr>
        <p:spPr bwMode="auto">
          <a:xfrm>
            <a:off x="981075" y="5616575"/>
            <a:ext cx="109538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700" b="1">
                <a:solidFill>
                  <a:srgbClr val="000000"/>
                </a:solidFill>
              </a:rPr>
              <a:t>0</a:t>
            </a:r>
            <a:endParaRPr lang="en-US" sz="2000"/>
          </a:p>
        </p:txBody>
      </p:sp>
      <p:sp>
        <p:nvSpPr>
          <p:cNvPr id="405581" name="Rectangle 77"/>
          <p:cNvSpPr>
            <a:spLocks noChangeArrowheads="1"/>
          </p:cNvSpPr>
          <p:nvPr/>
        </p:nvSpPr>
        <p:spPr bwMode="auto">
          <a:xfrm>
            <a:off x="981075" y="3552825"/>
            <a:ext cx="109538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700" b="1">
                <a:solidFill>
                  <a:srgbClr val="000000"/>
                </a:solidFill>
              </a:rPr>
              <a:t>8</a:t>
            </a:r>
            <a:endParaRPr lang="en-US" sz="2000"/>
          </a:p>
        </p:txBody>
      </p:sp>
      <p:sp>
        <p:nvSpPr>
          <p:cNvPr id="405582" name="Rectangle 78"/>
          <p:cNvSpPr>
            <a:spLocks noChangeArrowheads="1"/>
          </p:cNvSpPr>
          <p:nvPr/>
        </p:nvSpPr>
        <p:spPr bwMode="auto">
          <a:xfrm>
            <a:off x="857250" y="1479550"/>
            <a:ext cx="219075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700" b="1">
                <a:solidFill>
                  <a:srgbClr val="000000"/>
                </a:solidFill>
              </a:rPr>
              <a:t>16</a:t>
            </a:r>
            <a:endParaRPr lang="en-US" sz="2000"/>
          </a:p>
        </p:txBody>
      </p:sp>
      <p:sp>
        <p:nvSpPr>
          <p:cNvPr id="405583" name="Rectangle 79"/>
          <p:cNvSpPr>
            <a:spLocks noChangeArrowheads="1"/>
          </p:cNvSpPr>
          <p:nvPr/>
        </p:nvSpPr>
        <p:spPr bwMode="auto">
          <a:xfrm>
            <a:off x="1028700" y="5930900"/>
            <a:ext cx="43815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700" b="1">
                <a:solidFill>
                  <a:srgbClr val="000000"/>
                </a:solidFill>
              </a:rPr>
              <a:t>1950</a:t>
            </a:r>
            <a:endParaRPr lang="en-US" sz="2000"/>
          </a:p>
        </p:txBody>
      </p:sp>
      <p:sp>
        <p:nvSpPr>
          <p:cNvPr id="405584" name="Rectangle 80"/>
          <p:cNvSpPr>
            <a:spLocks noChangeArrowheads="1"/>
          </p:cNvSpPr>
          <p:nvPr/>
        </p:nvSpPr>
        <p:spPr bwMode="auto">
          <a:xfrm>
            <a:off x="3330575" y="5930900"/>
            <a:ext cx="43815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700" b="1">
                <a:solidFill>
                  <a:srgbClr val="000000"/>
                </a:solidFill>
              </a:rPr>
              <a:t>2000</a:t>
            </a:r>
            <a:endParaRPr lang="en-US" sz="2000"/>
          </a:p>
        </p:txBody>
      </p:sp>
      <p:sp>
        <p:nvSpPr>
          <p:cNvPr id="405585" name="Rectangle 81"/>
          <p:cNvSpPr>
            <a:spLocks noChangeArrowheads="1"/>
          </p:cNvSpPr>
          <p:nvPr/>
        </p:nvSpPr>
        <p:spPr bwMode="auto">
          <a:xfrm>
            <a:off x="5634038" y="5930900"/>
            <a:ext cx="43815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700" b="1">
                <a:solidFill>
                  <a:srgbClr val="000000"/>
                </a:solidFill>
              </a:rPr>
              <a:t>2050</a:t>
            </a:r>
            <a:endParaRPr lang="en-US" sz="2000"/>
          </a:p>
        </p:txBody>
      </p:sp>
      <p:sp>
        <p:nvSpPr>
          <p:cNvPr id="405586" name="Rectangle 82"/>
          <p:cNvSpPr>
            <a:spLocks noChangeArrowheads="1"/>
          </p:cNvSpPr>
          <p:nvPr/>
        </p:nvSpPr>
        <p:spPr bwMode="auto">
          <a:xfrm>
            <a:off x="7926388" y="5930900"/>
            <a:ext cx="43815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700" b="1">
                <a:solidFill>
                  <a:srgbClr val="000000"/>
                </a:solidFill>
              </a:rPr>
              <a:t>2100</a:t>
            </a:r>
            <a:endParaRPr lang="en-US" sz="2000"/>
          </a:p>
        </p:txBody>
      </p:sp>
      <p:sp>
        <p:nvSpPr>
          <p:cNvPr id="405587" name="Freeform 83"/>
          <p:cNvSpPr>
            <a:spLocks/>
          </p:cNvSpPr>
          <p:nvPr/>
        </p:nvSpPr>
        <p:spPr bwMode="auto">
          <a:xfrm>
            <a:off x="1285875" y="3694113"/>
            <a:ext cx="2476500" cy="1611312"/>
          </a:xfrm>
          <a:custGeom>
            <a:avLst/>
            <a:gdLst>
              <a:gd name="T0" fmla="*/ 35 w 1560"/>
              <a:gd name="T1" fmla="*/ 999 h 1015"/>
              <a:gd name="T2" fmla="*/ 86 w 1560"/>
              <a:gd name="T3" fmla="*/ 993 h 1015"/>
              <a:gd name="T4" fmla="*/ 138 w 1560"/>
              <a:gd name="T5" fmla="*/ 951 h 1015"/>
              <a:gd name="T6" fmla="*/ 165 w 1560"/>
              <a:gd name="T7" fmla="*/ 934 h 1015"/>
              <a:gd name="T8" fmla="*/ 210 w 1560"/>
              <a:gd name="T9" fmla="*/ 915 h 1015"/>
              <a:gd name="T10" fmla="*/ 249 w 1560"/>
              <a:gd name="T11" fmla="*/ 895 h 1015"/>
              <a:gd name="T12" fmla="*/ 278 w 1560"/>
              <a:gd name="T13" fmla="*/ 868 h 1015"/>
              <a:gd name="T14" fmla="*/ 312 w 1560"/>
              <a:gd name="T15" fmla="*/ 864 h 1015"/>
              <a:gd name="T16" fmla="*/ 345 w 1560"/>
              <a:gd name="T17" fmla="*/ 847 h 1015"/>
              <a:gd name="T18" fmla="*/ 404 w 1560"/>
              <a:gd name="T19" fmla="*/ 793 h 1015"/>
              <a:gd name="T20" fmla="*/ 452 w 1560"/>
              <a:gd name="T21" fmla="*/ 751 h 1015"/>
              <a:gd name="T22" fmla="*/ 516 w 1560"/>
              <a:gd name="T23" fmla="*/ 703 h 1015"/>
              <a:gd name="T24" fmla="*/ 557 w 1560"/>
              <a:gd name="T25" fmla="*/ 646 h 1015"/>
              <a:gd name="T26" fmla="*/ 609 w 1560"/>
              <a:gd name="T27" fmla="*/ 598 h 1015"/>
              <a:gd name="T28" fmla="*/ 651 w 1560"/>
              <a:gd name="T29" fmla="*/ 538 h 1015"/>
              <a:gd name="T30" fmla="*/ 689 w 1560"/>
              <a:gd name="T31" fmla="*/ 534 h 1015"/>
              <a:gd name="T32" fmla="*/ 729 w 1560"/>
              <a:gd name="T33" fmla="*/ 520 h 1015"/>
              <a:gd name="T34" fmla="*/ 774 w 1560"/>
              <a:gd name="T35" fmla="*/ 474 h 1015"/>
              <a:gd name="T36" fmla="*/ 815 w 1560"/>
              <a:gd name="T37" fmla="*/ 430 h 1015"/>
              <a:gd name="T38" fmla="*/ 837 w 1560"/>
              <a:gd name="T39" fmla="*/ 406 h 1015"/>
              <a:gd name="T40" fmla="*/ 876 w 1560"/>
              <a:gd name="T41" fmla="*/ 430 h 1015"/>
              <a:gd name="T42" fmla="*/ 915 w 1560"/>
              <a:gd name="T43" fmla="*/ 448 h 1015"/>
              <a:gd name="T44" fmla="*/ 954 w 1560"/>
              <a:gd name="T45" fmla="*/ 451 h 1015"/>
              <a:gd name="T46" fmla="*/ 984 w 1560"/>
              <a:gd name="T47" fmla="*/ 418 h 1015"/>
              <a:gd name="T48" fmla="*/ 1011 w 1560"/>
              <a:gd name="T49" fmla="*/ 393 h 1015"/>
              <a:gd name="T50" fmla="*/ 1047 w 1560"/>
              <a:gd name="T51" fmla="*/ 360 h 1015"/>
              <a:gd name="T52" fmla="*/ 1085 w 1560"/>
              <a:gd name="T53" fmla="*/ 322 h 1015"/>
              <a:gd name="T54" fmla="*/ 1134 w 1560"/>
              <a:gd name="T55" fmla="*/ 289 h 1015"/>
              <a:gd name="T56" fmla="*/ 1164 w 1560"/>
              <a:gd name="T57" fmla="*/ 268 h 1015"/>
              <a:gd name="T58" fmla="*/ 1190 w 1560"/>
              <a:gd name="T59" fmla="*/ 267 h 1015"/>
              <a:gd name="T60" fmla="*/ 1238 w 1560"/>
              <a:gd name="T61" fmla="*/ 277 h 1015"/>
              <a:gd name="T62" fmla="*/ 1283 w 1560"/>
              <a:gd name="T63" fmla="*/ 249 h 1015"/>
              <a:gd name="T64" fmla="*/ 1313 w 1560"/>
              <a:gd name="T65" fmla="*/ 220 h 1015"/>
              <a:gd name="T66" fmla="*/ 1335 w 1560"/>
              <a:gd name="T67" fmla="*/ 189 h 1015"/>
              <a:gd name="T68" fmla="*/ 1359 w 1560"/>
              <a:gd name="T69" fmla="*/ 174 h 1015"/>
              <a:gd name="T70" fmla="*/ 1392 w 1560"/>
              <a:gd name="T71" fmla="*/ 181 h 1015"/>
              <a:gd name="T72" fmla="*/ 1427 w 1560"/>
              <a:gd name="T73" fmla="*/ 168 h 1015"/>
              <a:gd name="T74" fmla="*/ 1455 w 1560"/>
              <a:gd name="T75" fmla="*/ 144 h 1015"/>
              <a:gd name="T76" fmla="*/ 1490 w 1560"/>
              <a:gd name="T77" fmla="*/ 126 h 1015"/>
              <a:gd name="T78" fmla="*/ 1520 w 1560"/>
              <a:gd name="T79" fmla="*/ 76 h 1015"/>
              <a:gd name="T80" fmla="*/ 1545 w 1560"/>
              <a:gd name="T81" fmla="*/ 27 h 1015"/>
              <a:gd name="T82" fmla="*/ 1560 w 1560"/>
              <a:gd name="T83" fmla="*/ 0 h 101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560"/>
              <a:gd name="T127" fmla="*/ 0 h 1015"/>
              <a:gd name="T128" fmla="*/ 1560 w 1560"/>
              <a:gd name="T129" fmla="*/ 1015 h 1015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560" h="1015">
                <a:moveTo>
                  <a:pt x="0" y="1015"/>
                </a:moveTo>
                <a:cubicBezTo>
                  <a:pt x="12" y="1009"/>
                  <a:pt x="24" y="1003"/>
                  <a:pt x="35" y="999"/>
                </a:cubicBezTo>
                <a:cubicBezTo>
                  <a:pt x="46" y="995"/>
                  <a:pt x="58" y="991"/>
                  <a:pt x="66" y="990"/>
                </a:cubicBezTo>
                <a:cubicBezTo>
                  <a:pt x="74" y="989"/>
                  <a:pt x="79" y="993"/>
                  <a:pt x="86" y="993"/>
                </a:cubicBezTo>
                <a:cubicBezTo>
                  <a:pt x="93" y="993"/>
                  <a:pt x="98" y="997"/>
                  <a:pt x="107" y="990"/>
                </a:cubicBezTo>
                <a:cubicBezTo>
                  <a:pt x="116" y="983"/>
                  <a:pt x="131" y="959"/>
                  <a:pt x="138" y="951"/>
                </a:cubicBezTo>
                <a:cubicBezTo>
                  <a:pt x="145" y="943"/>
                  <a:pt x="146" y="945"/>
                  <a:pt x="150" y="942"/>
                </a:cubicBezTo>
                <a:cubicBezTo>
                  <a:pt x="154" y="939"/>
                  <a:pt x="160" y="938"/>
                  <a:pt x="165" y="934"/>
                </a:cubicBezTo>
                <a:cubicBezTo>
                  <a:pt x="170" y="930"/>
                  <a:pt x="173" y="922"/>
                  <a:pt x="180" y="919"/>
                </a:cubicBezTo>
                <a:cubicBezTo>
                  <a:pt x="187" y="916"/>
                  <a:pt x="201" y="917"/>
                  <a:pt x="210" y="915"/>
                </a:cubicBezTo>
                <a:cubicBezTo>
                  <a:pt x="219" y="913"/>
                  <a:pt x="227" y="910"/>
                  <a:pt x="233" y="907"/>
                </a:cubicBezTo>
                <a:cubicBezTo>
                  <a:pt x="239" y="904"/>
                  <a:pt x="244" y="899"/>
                  <a:pt x="249" y="895"/>
                </a:cubicBezTo>
                <a:cubicBezTo>
                  <a:pt x="254" y="891"/>
                  <a:pt x="258" y="889"/>
                  <a:pt x="263" y="885"/>
                </a:cubicBezTo>
                <a:cubicBezTo>
                  <a:pt x="268" y="881"/>
                  <a:pt x="273" y="871"/>
                  <a:pt x="278" y="868"/>
                </a:cubicBezTo>
                <a:cubicBezTo>
                  <a:pt x="283" y="865"/>
                  <a:pt x="288" y="868"/>
                  <a:pt x="294" y="867"/>
                </a:cubicBezTo>
                <a:cubicBezTo>
                  <a:pt x="300" y="866"/>
                  <a:pt x="307" y="865"/>
                  <a:pt x="312" y="864"/>
                </a:cubicBezTo>
                <a:cubicBezTo>
                  <a:pt x="317" y="863"/>
                  <a:pt x="322" y="861"/>
                  <a:pt x="327" y="858"/>
                </a:cubicBezTo>
                <a:cubicBezTo>
                  <a:pt x="332" y="855"/>
                  <a:pt x="339" y="851"/>
                  <a:pt x="345" y="847"/>
                </a:cubicBezTo>
                <a:cubicBezTo>
                  <a:pt x="351" y="843"/>
                  <a:pt x="356" y="840"/>
                  <a:pt x="366" y="831"/>
                </a:cubicBezTo>
                <a:cubicBezTo>
                  <a:pt x="376" y="822"/>
                  <a:pt x="394" y="802"/>
                  <a:pt x="404" y="793"/>
                </a:cubicBezTo>
                <a:cubicBezTo>
                  <a:pt x="414" y="784"/>
                  <a:pt x="418" y="785"/>
                  <a:pt x="426" y="778"/>
                </a:cubicBezTo>
                <a:cubicBezTo>
                  <a:pt x="434" y="771"/>
                  <a:pt x="443" y="758"/>
                  <a:pt x="452" y="751"/>
                </a:cubicBezTo>
                <a:cubicBezTo>
                  <a:pt x="461" y="744"/>
                  <a:pt x="471" y="743"/>
                  <a:pt x="482" y="735"/>
                </a:cubicBezTo>
                <a:cubicBezTo>
                  <a:pt x="493" y="727"/>
                  <a:pt x="506" y="713"/>
                  <a:pt x="516" y="703"/>
                </a:cubicBezTo>
                <a:cubicBezTo>
                  <a:pt x="526" y="693"/>
                  <a:pt x="536" y="685"/>
                  <a:pt x="543" y="675"/>
                </a:cubicBezTo>
                <a:cubicBezTo>
                  <a:pt x="550" y="665"/>
                  <a:pt x="550" y="656"/>
                  <a:pt x="557" y="646"/>
                </a:cubicBezTo>
                <a:cubicBezTo>
                  <a:pt x="564" y="636"/>
                  <a:pt x="578" y="624"/>
                  <a:pt x="587" y="616"/>
                </a:cubicBezTo>
                <a:cubicBezTo>
                  <a:pt x="596" y="608"/>
                  <a:pt x="602" y="606"/>
                  <a:pt x="609" y="598"/>
                </a:cubicBezTo>
                <a:cubicBezTo>
                  <a:pt x="616" y="590"/>
                  <a:pt x="622" y="578"/>
                  <a:pt x="629" y="568"/>
                </a:cubicBezTo>
                <a:cubicBezTo>
                  <a:pt x="636" y="558"/>
                  <a:pt x="645" y="544"/>
                  <a:pt x="651" y="538"/>
                </a:cubicBezTo>
                <a:cubicBezTo>
                  <a:pt x="657" y="532"/>
                  <a:pt x="662" y="535"/>
                  <a:pt x="668" y="534"/>
                </a:cubicBezTo>
                <a:cubicBezTo>
                  <a:pt x="674" y="533"/>
                  <a:pt x="681" y="533"/>
                  <a:pt x="689" y="534"/>
                </a:cubicBezTo>
                <a:cubicBezTo>
                  <a:pt x="697" y="535"/>
                  <a:pt x="710" y="542"/>
                  <a:pt x="717" y="540"/>
                </a:cubicBezTo>
                <a:cubicBezTo>
                  <a:pt x="724" y="538"/>
                  <a:pt x="724" y="527"/>
                  <a:pt x="729" y="520"/>
                </a:cubicBezTo>
                <a:cubicBezTo>
                  <a:pt x="734" y="513"/>
                  <a:pt x="740" y="504"/>
                  <a:pt x="747" y="496"/>
                </a:cubicBezTo>
                <a:cubicBezTo>
                  <a:pt x="754" y="488"/>
                  <a:pt x="766" y="480"/>
                  <a:pt x="774" y="474"/>
                </a:cubicBezTo>
                <a:cubicBezTo>
                  <a:pt x="782" y="468"/>
                  <a:pt x="790" y="466"/>
                  <a:pt x="797" y="459"/>
                </a:cubicBezTo>
                <a:cubicBezTo>
                  <a:pt x="804" y="452"/>
                  <a:pt x="811" y="437"/>
                  <a:pt x="815" y="430"/>
                </a:cubicBezTo>
                <a:cubicBezTo>
                  <a:pt x="819" y="423"/>
                  <a:pt x="820" y="422"/>
                  <a:pt x="824" y="418"/>
                </a:cubicBezTo>
                <a:cubicBezTo>
                  <a:pt x="828" y="414"/>
                  <a:pt x="832" y="407"/>
                  <a:pt x="837" y="406"/>
                </a:cubicBezTo>
                <a:cubicBezTo>
                  <a:pt x="842" y="405"/>
                  <a:pt x="849" y="408"/>
                  <a:pt x="855" y="412"/>
                </a:cubicBezTo>
                <a:cubicBezTo>
                  <a:pt x="861" y="416"/>
                  <a:pt x="869" y="425"/>
                  <a:pt x="876" y="430"/>
                </a:cubicBezTo>
                <a:cubicBezTo>
                  <a:pt x="883" y="435"/>
                  <a:pt x="890" y="442"/>
                  <a:pt x="896" y="445"/>
                </a:cubicBezTo>
                <a:cubicBezTo>
                  <a:pt x="902" y="448"/>
                  <a:pt x="908" y="447"/>
                  <a:pt x="915" y="448"/>
                </a:cubicBezTo>
                <a:cubicBezTo>
                  <a:pt x="922" y="449"/>
                  <a:pt x="933" y="453"/>
                  <a:pt x="939" y="453"/>
                </a:cubicBezTo>
                <a:cubicBezTo>
                  <a:pt x="945" y="453"/>
                  <a:pt x="949" y="454"/>
                  <a:pt x="954" y="451"/>
                </a:cubicBezTo>
                <a:cubicBezTo>
                  <a:pt x="959" y="448"/>
                  <a:pt x="966" y="441"/>
                  <a:pt x="971" y="435"/>
                </a:cubicBezTo>
                <a:cubicBezTo>
                  <a:pt x="976" y="429"/>
                  <a:pt x="980" y="423"/>
                  <a:pt x="984" y="418"/>
                </a:cubicBezTo>
                <a:cubicBezTo>
                  <a:pt x="988" y="413"/>
                  <a:pt x="989" y="410"/>
                  <a:pt x="993" y="406"/>
                </a:cubicBezTo>
                <a:cubicBezTo>
                  <a:pt x="997" y="402"/>
                  <a:pt x="1006" y="397"/>
                  <a:pt x="1011" y="393"/>
                </a:cubicBezTo>
                <a:cubicBezTo>
                  <a:pt x="1016" y="389"/>
                  <a:pt x="1020" y="384"/>
                  <a:pt x="1026" y="379"/>
                </a:cubicBezTo>
                <a:cubicBezTo>
                  <a:pt x="1032" y="374"/>
                  <a:pt x="1040" y="365"/>
                  <a:pt x="1047" y="360"/>
                </a:cubicBezTo>
                <a:cubicBezTo>
                  <a:pt x="1054" y="355"/>
                  <a:pt x="1061" y="352"/>
                  <a:pt x="1067" y="346"/>
                </a:cubicBezTo>
                <a:cubicBezTo>
                  <a:pt x="1073" y="340"/>
                  <a:pt x="1079" y="329"/>
                  <a:pt x="1085" y="322"/>
                </a:cubicBezTo>
                <a:cubicBezTo>
                  <a:pt x="1091" y="315"/>
                  <a:pt x="1098" y="308"/>
                  <a:pt x="1106" y="303"/>
                </a:cubicBezTo>
                <a:cubicBezTo>
                  <a:pt x="1114" y="298"/>
                  <a:pt x="1126" y="293"/>
                  <a:pt x="1134" y="289"/>
                </a:cubicBezTo>
                <a:cubicBezTo>
                  <a:pt x="1142" y="285"/>
                  <a:pt x="1149" y="282"/>
                  <a:pt x="1154" y="279"/>
                </a:cubicBezTo>
                <a:cubicBezTo>
                  <a:pt x="1159" y="276"/>
                  <a:pt x="1161" y="271"/>
                  <a:pt x="1164" y="268"/>
                </a:cubicBezTo>
                <a:cubicBezTo>
                  <a:pt x="1167" y="265"/>
                  <a:pt x="1169" y="261"/>
                  <a:pt x="1173" y="261"/>
                </a:cubicBezTo>
                <a:cubicBezTo>
                  <a:pt x="1177" y="261"/>
                  <a:pt x="1184" y="264"/>
                  <a:pt x="1190" y="267"/>
                </a:cubicBezTo>
                <a:cubicBezTo>
                  <a:pt x="1196" y="270"/>
                  <a:pt x="1204" y="277"/>
                  <a:pt x="1212" y="279"/>
                </a:cubicBezTo>
                <a:cubicBezTo>
                  <a:pt x="1220" y="281"/>
                  <a:pt x="1229" y="280"/>
                  <a:pt x="1238" y="277"/>
                </a:cubicBezTo>
                <a:cubicBezTo>
                  <a:pt x="1247" y="274"/>
                  <a:pt x="1258" y="264"/>
                  <a:pt x="1265" y="259"/>
                </a:cubicBezTo>
                <a:cubicBezTo>
                  <a:pt x="1272" y="254"/>
                  <a:pt x="1278" y="253"/>
                  <a:pt x="1283" y="249"/>
                </a:cubicBezTo>
                <a:cubicBezTo>
                  <a:pt x="1288" y="245"/>
                  <a:pt x="1291" y="243"/>
                  <a:pt x="1296" y="238"/>
                </a:cubicBezTo>
                <a:cubicBezTo>
                  <a:pt x="1301" y="233"/>
                  <a:pt x="1309" y="226"/>
                  <a:pt x="1313" y="220"/>
                </a:cubicBezTo>
                <a:cubicBezTo>
                  <a:pt x="1317" y="214"/>
                  <a:pt x="1319" y="209"/>
                  <a:pt x="1323" y="204"/>
                </a:cubicBezTo>
                <a:cubicBezTo>
                  <a:pt x="1327" y="199"/>
                  <a:pt x="1331" y="193"/>
                  <a:pt x="1335" y="189"/>
                </a:cubicBezTo>
                <a:cubicBezTo>
                  <a:pt x="1339" y="185"/>
                  <a:pt x="1345" y="183"/>
                  <a:pt x="1349" y="180"/>
                </a:cubicBezTo>
                <a:cubicBezTo>
                  <a:pt x="1353" y="177"/>
                  <a:pt x="1355" y="174"/>
                  <a:pt x="1359" y="174"/>
                </a:cubicBezTo>
                <a:cubicBezTo>
                  <a:pt x="1363" y="174"/>
                  <a:pt x="1371" y="177"/>
                  <a:pt x="1376" y="178"/>
                </a:cubicBezTo>
                <a:cubicBezTo>
                  <a:pt x="1381" y="179"/>
                  <a:pt x="1386" y="181"/>
                  <a:pt x="1392" y="181"/>
                </a:cubicBezTo>
                <a:cubicBezTo>
                  <a:pt x="1398" y="181"/>
                  <a:pt x="1407" y="182"/>
                  <a:pt x="1413" y="180"/>
                </a:cubicBezTo>
                <a:cubicBezTo>
                  <a:pt x="1419" y="178"/>
                  <a:pt x="1423" y="172"/>
                  <a:pt x="1427" y="168"/>
                </a:cubicBezTo>
                <a:cubicBezTo>
                  <a:pt x="1431" y="164"/>
                  <a:pt x="1434" y="158"/>
                  <a:pt x="1439" y="154"/>
                </a:cubicBezTo>
                <a:cubicBezTo>
                  <a:pt x="1444" y="150"/>
                  <a:pt x="1450" y="147"/>
                  <a:pt x="1455" y="144"/>
                </a:cubicBezTo>
                <a:cubicBezTo>
                  <a:pt x="1460" y="141"/>
                  <a:pt x="1464" y="138"/>
                  <a:pt x="1470" y="135"/>
                </a:cubicBezTo>
                <a:cubicBezTo>
                  <a:pt x="1476" y="132"/>
                  <a:pt x="1484" y="132"/>
                  <a:pt x="1490" y="126"/>
                </a:cubicBezTo>
                <a:cubicBezTo>
                  <a:pt x="1496" y="120"/>
                  <a:pt x="1503" y="108"/>
                  <a:pt x="1508" y="100"/>
                </a:cubicBezTo>
                <a:cubicBezTo>
                  <a:pt x="1513" y="92"/>
                  <a:pt x="1516" y="84"/>
                  <a:pt x="1520" y="76"/>
                </a:cubicBezTo>
                <a:cubicBezTo>
                  <a:pt x="1524" y="68"/>
                  <a:pt x="1528" y="62"/>
                  <a:pt x="1532" y="54"/>
                </a:cubicBezTo>
                <a:cubicBezTo>
                  <a:pt x="1536" y="46"/>
                  <a:pt x="1542" y="34"/>
                  <a:pt x="1545" y="27"/>
                </a:cubicBezTo>
                <a:cubicBezTo>
                  <a:pt x="1548" y="20"/>
                  <a:pt x="1549" y="17"/>
                  <a:pt x="1551" y="13"/>
                </a:cubicBezTo>
                <a:cubicBezTo>
                  <a:pt x="1553" y="9"/>
                  <a:pt x="1558" y="3"/>
                  <a:pt x="1560" y="0"/>
                </a:cubicBezTo>
              </a:path>
            </a:pathLst>
          </a:custGeom>
          <a:noFill/>
          <a:ln w="57150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88" name="Line 84"/>
          <p:cNvSpPr>
            <a:spLocks noChangeShapeType="1"/>
          </p:cNvSpPr>
          <p:nvPr/>
        </p:nvSpPr>
        <p:spPr bwMode="auto">
          <a:xfrm flipV="1">
            <a:off x="3916363" y="3644900"/>
            <a:ext cx="0" cy="2082800"/>
          </a:xfrm>
          <a:prstGeom prst="line">
            <a:avLst/>
          </a:prstGeom>
          <a:noFill/>
          <a:ln w="38100">
            <a:solidFill>
              <a:srgbClr val="FFFF66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89" name="Line 85"/>
          <p:cNvSpPr>
            <a:spLocks noChangeShapeType="1"/>
          </p:cNvSpPr>
          <p:nvPr/>
        </p:nvSpPr>
        <p:spPr bwMode="auto">
          <a:xfrm>
            <a:off x="5110163" y="3848100"/>
            <a:ext cx="2413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5590" name="Line 86"/>
          <p:cNvSpPr>
            <a:spLocks noChangeShapeType="1"/>
          </p:cNvSpPr>
          <p:nvPr/>
        </p:nvSpPr>
        <p:spPr bwMode="auto">
          <a:xfrm>
            <a:off x="1276350" y="1196975"/>
            <a:ext cx="1588" cy="45434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91" name="AutoShape 87"/>
          <p:cNvSpPr>
            <a:spLocks noChangeArrowheads="1"/>
          </p:cNvSpPr>
          <p:nvPr/>
        </p:nvSpPr>
        <p:spPr bwMode="auto">
          <a:xfrm>
            <a:off x="588963" y="4711700"/>
            <a:ext cx="431800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5592" name="Line 88"/>
          <p:cNvSpPr>
            <a:spLocks noChangeShapeType="1"/>
          </p:cNvSpPr>
          <p:nvPr/>
        </p:nvSpPr>
        <p:spPr bwMode="auto">
          <a:xfrm>
            <a:off x="1008063" y="5054600"/>
            <a:ext cx="2413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5594" name="Text Box 90"/>
          <p:cNvSpPr txBox="1">
            <a:spLocks noChangeArrowheads="1"/>
          </p:cNvSpPr>
          <p:nvPr/>
        </p:nvSpPr>
        <p:spPr bwMode="auto">
          <a:xfrm>
            <a:off x="3290888" y="176213"/>
            <a:ext cx="23923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000" b="1"/>
              <a:t>Stabilization Wedges</a:t>
            </a:r>
          </a:p>
        </p:txBody>
      </p:sp>
      <p:sp>
        <p:nvSpPr>
          <p:cNvPr id="405595" name="Line 91"/>
          <p:cNvSpPr>
            <a:spLocks noChangeShapeType="1"/>
          </p:cNvSpPr>
          <p:nvPr/>
        </p:nvSpPr>
        <p:spPr bwMode="auto">
          <a:xfrm>
            <a:off x="6164263" y="3657600"/>
            <a:ext cx="1930400" cy="1193800"/>
          </a:xfrm>
          <a:prstGeom prst="line">
            <a:avLst/>
          </a:prstGeom>
          <a:noFill/>
          <a:ln w="57150">
            <a:solidFill>
              <a:srgbClr val="FF99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5596" name="Line 92"/>
          <p:cNvSpPr>
            <a:spLocks noChangeShapeType="1"/>
          </p:cNvSpPr>
          <p:nvPr/>
        </p:nvSpPr>
        <p:spPr bwMode="auto">
          <a:xfrm flipV="1">
            <a:off x="3865563" y="1882775"/>
            <a:ext cx="2320925" cy="17780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97" name="Line 93"/>
          <p:cNvSpPr>
            <a:spLocks noChangeShapeType="1"/>
          </p:cNvSpPr>
          <p:nvPr/>
        </p:nvSpPr>
        <p:spPr bwMode="auto">
          <a:xfrm flipV="1">
            <a:off x="3894138" y="2130425"/>
            <a:ext cx="2301875" cy="152082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98" name="Line 94"/>
          <p:cNvSpPr>
            <a:spLocks noChangeShapeType="1"/>
          </p:cNvSpPr>
          <p:nvPr/>
        </p:nvSpPr>
        <p:spPr bwMode="auto">
          <a:xfrm flipV="1">
            <a:off x="3894138" y="2374900"/>
            <a:ext cx="2289175" cy="12763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599" name="Line 95"/>
          <p:cNvSpPr>
            <a:spLocks noChangeShapeType="1"/>
          </p:cNvSpPr>
          <p:nvPr/>
        </p:nvSpPr>
        <p:spPr bwMode="auto">
          <a:xfrm flipV="1">
            <a:off x="3922713" y="2619375"/>
            <a:ext cx="2257425" cy="10223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600" name="Line 96"/>
          <p:cNvSpPr>
            <a:spLocks noChangeShapeType="1"/>
          </p:cNvSpPr>
          <p:nvPr/>
        </p:nvSpPr>
        <p:spPr bwMode="auto">
          <a:xfrm flipV="1">
            <a:off x="3894138" y="2886075"/>
            <a:ext cx="2282825" cy="7651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601" name="Line 97"/>
          <p:cNvSpPr>
            <a:spLocks noChangeShapeType="1"/>
          </p:cNvSpPr>
          <p:nvPr/>
        </p:nvSpPr>
        <p:spPr bwMode="auto">
          <a:xfrm flipV="1">
            <a:off x="3894138" y="3130550"/>
            <a:ext cx="2298700" cy="5207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602" name="Line 98"/>
          <p:cNvSpPr>
            <a:spLocks noChangeShapeType="1"/>
          </p:cNvSpPr>
          <p:nvPr/>
        </p:nvSpPr>
        <p:spPr bwMode="auto">
          <a:xfrm flipV="1">
            <a:off x="3906838" y="3384550"/>
            <a:ext cx="2273300" cy="2540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5603" name="Text Box 99"/>
          <p:cNvSpPr txBox="1">
            <a:spLocks noChangeArrowheads="1"/>
          </p:cNvSpPr>
          <p:nvPr/>
        </p:nvSpPr>
        <p:spPr bwMode="auto">
          <a:xfrm>
            <a:off x="6570663" y="1460500"/>
            <a:ext cx="9286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600" b="1"/>
              <a:t>16 GtC/y</a:t>
            </a:r>
          </a:p>
        </p:txBody>
      </p:sp>
      <p:sp>
        <p:nvSpPr>
          <p:cNvPr id="405604" name="Line 100"/>
          <p:cNvSpPr>
            <a:spLocks noChangeShapeType="1"/>
          </p:cNvSpPr>
          <p:nvPr/>
        </p:nvSpPr>
        <p:spPr bwMode="auto">
          <a:xfrm flipH="1">
            <a:off x="6215063" y="1625600"/>
            <a:ext cx="333375" cy="12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1029" name="Text Box 101"/>
          <p:cNvSpPr txBox="1">
            <a:spLocks noChangeArrowheads="1"/>
          </p:cNvSpPr>
          <p:nvPr/>
        </p:nvSpPr>
        <p:spPr bwMode="auto">
          <a:xfrm>
            <a:off x="6573838" y="2306638"/>
            <a:ext cx="1473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600" b="1"/>
              <a:t>Eight “wedges”</a:t>
            </a:r>
          </a:p>
        </p:txBody>
      </p:sp>
      <p:sp>
        <p:nvSpPr>
          <p:cNvPr id="381030" name="Line 102"/>
          <p:cNvSpPr>
            <a:spLocks noChangeShapeType="1"/>
          </p:cNvSpPr>
          <p:nvPr/>
        </p:nvSpPr>
        <p:spPr bwMode="auto">
          <a:xfrm flipH="1" flipV="1">
            <a:off x="6259513" y="2489200"/>
            <a:ext cx="317500" cy="63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1031" name="Text Box 103"/>
          <p:cNvSpPr txBox="1">
            <a:spLocks noChangeArrowheads="1"/>
          </p:cNvSpPr>
          <p:nvPr/>
        </p:nvSpPr>
        <p:spPr bwMode="auto">
          <a:xfrm>
            <a:off x="6735763" y="3130550"/>
            <a:ext cx="3124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400" b="1"/>
              <a:t>Goal: In 50 years, same</a:t>
            </a:r>
          </a:p>
          <a:p>
            <a:pPr eaLnBrk="1" hangingPunct="1"/>
            <a:r>
              <a:rPr lang="en-US" sz="1400" b="1"/>
              <a:t>global emissions as today</a:t>
            </a:r>
          </a:p>
        </p:txBody>
      </p:sp>
      <p:sp>
        <p:nvSpPr>
          <p:cNvPr id="405608" name="Oval 104"/>
          <p:cNvSpPr>
            <a:spLocks noChangeAspect="1" noChangeArrowheads="1"/>
          </p:cNvSpPr>
          <p:nvPr/>
        </p:nvSpPr>
        <p:spPr bwMode="auto">
          <a:xfrm>
            <a:off x="5997575" y="3495675"/>
            <a:ext cx="357188" cy="354013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5609" name="Line 105"/>
          <p:cNvSpPr>
            <a:spLocks noChangeShapeType="1"/>
          </p:cNvSpPr>
          <p:nvPr/>
        </p:nvSpPr>
        <p:spPr bwMode="auto">
          <a:xfrm flipH="1">
            <a:off x="6418263" y="3556000"/>
            <a:ext cx="241300" cy="5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5610" name="Line 106"/>
          <p:cNvSpPr>
            <a:spLocks noChangeShapeType="1"/>
          </p:cNvSpPr>
          <p:nvPr/>
        </p:nvSpPr>
        <p:spPr bwMode="auto">
          <a:xfrm flipV="1">
            <a:off x="3763963" y="3632200"/>
            <a:ext cx="165100" cy="76200"/>
          </a:xfrm>
          <a:prstGeom prst="line">
            <a:avLst/>
          </a:prstGeom>
          <a:noFill/>
          <a:ln w="57150">
            <a:solidFill>
              <a:srgbClr val="FF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1029" grpId="0"/>
      <p:bldP spid="381030" grpId="0" animBg="1"/>
      <p:bldP spid="3810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214313" y="747713"/>
            <a:ext cx="8458200" cy="762000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What is a “Wedge”?</a:t>
            </a:r>
          </a:p>
        </p:txBody>
      </p:sp>
      <p:sp>
        <p:nvSpPr>
          <p:cNvPr id="368643" name="Text Box 3"/>
          <p:cNvSpPr txBox="1">
            <a:spLocks noChangeArrowheads="1"/>
          </p:cNvSpPr>
          <p:nvPr/>
        </p:nvSpPr>
        <p:spPr bwMode="auto">
          <a:xfrm>
            <a:off x="539750" y="1692275"/>
            <a:ext cx="815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/>
              <a:t>A “wedge” is a strategy to reduce carbon emissions that grows in 50 years from zero to 1.0 GtC/yr. The strategy has already been commercialized at scale somewhere.</a:t>
            </a:r>
          </a:p>
        </p:txBody>
      </p:sp>
      <p:sp>
        <p:nvSpPr>
          <p:cNvPr id="368644" name="Text Box 4"/>
          <p:cNvSpPr txBox="1">
            <a:spLocks noChangeArrowheads="1"/>
          </p:cNvSpPr>
          <p:nvPr/>
        </p:nvSpPr>
        <p:spPr bwMode="auto">
          <a:xfrm>
            <a:off x="7289800" y="26828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en-US"/>
          </a:p>
        </p:txBody>
      </p:sp>
      <p:sp>
        <p:nvSpPr>
          <p:cNvPr id="368645" name="AutoShape 5"/>
          <p:cNvSpPr>
            <a:spLocks noChangeArrowheads="1"/>
          </p:cNvSpPr>
          <p:nvPr/>
        </p:nvSpPr>
        <p:spPr bwMode="auto">
          <a:xfrm flipH="1">
            <a:off x="984250" y="2532063"/>
            <a:ext cx="5768975" cy="1885950"/>
          </a:xfrm>
          <a:prstGeom prst="rtTriangle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/>
              <a:t>      </a:t>
            </a:r>
          </a:p>
        </p:txBody>
      </p:sp>
      <p:sp>
        <p:nvSpPr>
          <p:cNvPr id="368646" name="Text Box 6"/>
          <p:cNvSpPr txBox="1">
            <a:spLocks noChangeArrowheads="1"/>
          </p:cNvSpPr>
          <p:nvPr/>
        </p:nvSpPr>
        <p:spPr bwMode="auto">
          <a:xfrm>
            <a:off x="7580313" y="3236913"/>
            <a:ext cx="9667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/>
              <a:t>1 GtC/yr</a:t>
            </a:r>
          </a:p>
        </p:txBody>
      </p:sp>
      <p:sp>
        <p:nvSpPr>
          <p:cNvPr id="368647" name="Line 7"/>
          <p:cNvSpPr>
            <a:spLocks noChangeShapeType="1"/>
          </p:cNvSpPr>
          <p:nvPr/>
        </p:nvSpPr>
        <p:spPr bwMode="auto">
          <a:xfrm flipH="1">
            <a:off x="6867525" y="3473450"/>
            <a:ext cx="614363" cy="820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648" name="Line 8"/>
          <p:cNvSpPr>
            <a:spLocks noChangeShapeType="1"/>
          </p:cNvSpPr>
          <p:nvPr/>
        </p:nvSpPr>
        <p:spPr bwMode="auto">
          <a:xfrm>
            <a:off x="6867525" y="2600325"/>
            <a:ext cx="604838" cy="860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649" name="Text Box 9"/>
          <p:cNvSpPr txBox="1">
            <a:spLocks noChangeArrowheads="1"/>
          </p:cNvSpPr>
          <p:nvPr/>
        </p:nvSpPr>
        <p:spPr bwMode="auto">
          <a:xfrm>
            <a:off x="3279775" y="4510088"/>
            <a:ext cx="11033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/>
              <a:t>50 years</a:t>
            </a:r>
          </a:p>
        </p:txBody>
      </p:sp>
      <p:sp>
        <p:nvSpPr>
          <p:cNvPr id="368650" name="Line 10"/>
          <p:cNvSpPr>
            <a:spLocks noChangeShapeType="1"/>
          </p:cNvSpPr>
          <p:nvPr/>
        </p:nvSpPr>
        <p:spPr bwMode="auto">
          <a:xfrm>
            <a:off x="4556125" y="4772025"/>
            <a:ext cx="20224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651" name="Line 11"/>
          <p:cNvSpPr>
            <a:spLocks noChangeShapeType="1"/>
          </p:cNvSpPr>
          <p:nvPr/>
        </p:nvSpPr>
        <p:spPr bwMode="auto">
          <a:xfrm flipH="1">
            <a:off x="847725" y="4745038"/>
            <a:ext cx="2151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652" name="Text Box 12"/>
          <p:cNvSpPr txBox="1">
            <a:spLocks noChangeArrowheads="1"/>
          </p:cNvSpPr>
          <p:nvPr/>
        </p:nvSpPr>
        <p:spPr bwMode="auto">
          <a:xfrm>
            <a:off x="3379788" y="3721100"/>
            <a:ext cx="325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Total = 25 Gigatons carbon</a:t>
            </a:r>
          </a:p>
        </p:txBody>
      </p:sp>
      <p:grpSp>
        <p:nvGrpSpPr>
          <p:cNvPr id="368653" name="Group 13"/>
          <p:cNvGrpSpPr>
            <a:grpSpLocks/>
          </p:cNvGrpSpPr>
          <p:nvPr/>
        </p:nvGrpSpPr>
        <p:grpSpPr bwMode="auto">
          <a:xfrm>
            <a:off x="755650" y="5214938"/>
            <a:ext cx="7975600" cy="1643062"/>
            <a:chOff x="96" y="3189"/>
            <a:chExt cx="5024" cy="1035"/>
          </a:xfrm>
        </p:grpSpPr>
        <p:sp>
          <p:nvSpPr>
            <p:cNvPr id="368654" name="Text Box 14"/>
            <p:cNvSpPr txBox="1">
              <a:spLocks noChangeArrowheads="1"/>
            </p:cNvSpPr>
            <p:nvPr/>
          </p:nvSpPr>
          <p:spPr bwMode="auto">
            <a:xfrm>
              <a:off x="96" y="3196"/>
              <a:ext cx="449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lvl="1" algn="ctr" eaLnBrk="1" hangingPunct="1"/>
              <a:r>
                <a:rPr lang="en-US"/>
                <a:t>Cumulatively, a wedge redirects the flow of 25 GtC in its first 50 years. This is 2.5 trillion dollars at $100/tC. </a:t>
              </a:r>
            </a:p>
          </p:txBody>
        </p:sp>
        <p:sp>
          <p:nvSpPr>
            <p:cNvPr id="368655" name="Rectangle 15"/>
            <p:cNvSpPr>
              <a:spLocks noChangeArrowheads="1"/>
            </p:cNvSpPr>
            <p:nvPr/>
          </p:nvSpPr>
          <p:spPr bwMode="auto">
            <a:xfrm>
              <a:off x="300" y="3189"/>
              <a:ext cx="4820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656" name="Text Box 16"/>
            <p:cNvSpPr txBox="1">
              <a:spLocks noChangeArrowheads="1"/>
            </p:cNvSpPr>
            <p:nvPr/>
          </p:nvSpPr>
          <p:spPr bwMode="auto">
            <a:xfrm>
              <a:off x="394" y="3897"/>
              <a:ext cx="469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r>
                <a:rPr lang="en-US"/>
                <a:t>A “solution” to the CO</a:t>
              </a:r>
              <a:r>
                <a:rPr lang="en-US" baseline="-25000"/>
                <a:t>2</a:t>
              </a:r>
              <a:r>
                <a:rPr lang="en-US"/>
                <a:t> problem should provide at least one wedge.</a:t>
              </a:r>
            </a:p>
          </p:txBody>
        </p:sp>
        <p:sp>
          <p:nvSpPr>
            <p:cNvPr id="368657" name="Rectangle 17"/>
            <p:cNvSpPr>
              <a:spLocks noChangeArrowheads="1"/>
            </p:cNvSpPr>
            <p:nvPr/>
          </p:nvSpPr>
          <p:spPr bwMode="auto">
            <a:xfrm>
              <a:off x="293" y="3840"/>
              <a:ext cx="4827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368658" name="Picture 18" descr="cmi-logo-sm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05800" y="6019800"/>
            <a:ext cx="704850" cy="7048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60" name="Rectangle 2"/>
          <p:cNvSpPr>
            <a:spLocks noChangeAspect="1" noChangeArrowheads="1"/>
          </p:cNvSpPr>
          <p:nvPr/>
        </p:nvSpPr>
        <p:spPr bwMode="auto">
          <a:xfrm>
            <a:off x="665163" y="2147888"/>
            <a:ext cx="16525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1" hangingPunct="1"/>
            <a:r>
              <a:rPr lang="en-US" b="1">
                <a:solidFill>
                  <a:srgbClr val="000000"/>
                </a:solidFill>
              </a:rPr>
              <a:t>Energy Efficiency </a:t>
            </a:r>
          </a:p>
          <a:p>
            <a:pPr algn="ctr" eaLnBrk="1" hangingPunct="1"/>
            <a:r>
              <a:rPr lang="en-US" b="1">
                <a:solidFill>
                  <a:srgbClr val="000000"/>
                </a:solidFill>
              </a:rPr>
              <a:t>&amp;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b="1">
                <a:solidFill>
                  <a:srgbClr val="000000"/>
                </a:solidFill>
              </a:rPr>
              <a:t>Conservation</a:t>
            </a:r>
            <a:endParaRPr lang="en-US" sz="2000" b="1">
              <a:solidFill>
                <a:srgbClr val="000000"/>
              </a:solidFill>
            </a:endParaRPr>
          </a:p>
        </p:txBody>
      </p:sp>
      <p:sp>
        <p:nvSpPr>
          <p:cNvPr id="437261" name="Freeform 5"/>
          <p:cNvSpPr>
            <a:spLocks noChangeAspect="1"/>
          </p:cNvSpPr>
          <p:nvPr/>
        </p:nvSpPr>
        <p:spPr bwMode="auto">
          <a:xfrm>
            <a:off x="609600" y="2986088"/>
            <a:ext cx="1679575" cy="379412"/>
          </a:xfrm>
          <a:custGeom>
            <a:avLst/>
            <a:gdLst>
              <a:gd name="T0" fmla="*/ 0 w 777"/>
              <a:gd name="T1" fmla="*/ 99 h 99"/>
              <a:gd name="T2" fmla="*/ 777 w 777"/>
              <a:gd name="T3" fmla="*/ 0 h 99"/>
              <a:gd name="T4" fmla="*/ 777 w 777"/>
              <a:gd name="T5" fmla="*/ 99 h 99"/>
              <a:gd name="T6" fmla="*/ 0 w 777"/>
              <a:gd name="T7" fmla="*/ 99 h 99"/>
              <a:gd name="T8" fmla="*/ 0 60000 65536"/>
              <a:gd name="T9" fmla="*/ 0 60000 65536"/>
              <a:gd name="T10" fmla="*/ 0 60000 65536"/>
              <a:gd name="T11" fmla="*/ 0 60000 65536"/>
              <a:gd name="T12" fmla="*/ 0 w 777"/>
              <a:gd name="T13" fmla="*/ 0 h 99"/>
              <a:gd name="T14" fmla="*/ 777 w 777"/>
              <a:gd name="T15" fmla="*/ 99 h 9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77" h="99">
                <a:moveTo>
                  <a:pt x="0" y="99"/>
                </a:moveTo>
                <a:lnTo>
                  <a:pt x="777" y="0"/>
                </a:lnTo>
                <a:lnTo>
                  <a:pt x="777" y="99"/>
                </a:lnTo>
                <a:lnTo>
                  <a:pt x="0" y="99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37262" name="Freeform 13"/>
          <p:cNvSpPr>
            <a:spLocks noChangeAspect="1"/>
          </p:cNvSpPr>
          <p:nvPr/>
        </p:nvSpPr>
        <p:spPr bwMode="auto">
          <a:xfrm>
            <a:off x="3794125" y="3087688"/>
            <a:ext cx="1627188" cy="1374775"/>
          </a:xfrm>
          <a:custGeom>
            <a:avLst/>
            <a:gdLst>
              <a:gd name="T0" fmla="*/ 0 w 1280"/>
              <a:gd name="T1" fmla="*/ 1081 h 1081"/>
              <a:gd name="T2" fmla="*/ 1280 w 1280"/>
              <a:gd name="T3" fmla="*/ 0 h 1081"/>
              <a:gd name="T4" fmla="*/ 1280 w 1280"/>
              <a:gd name="T5" fmla="*/ 1081 h 1081"/>
              <a:gd name="T6" fmla="*/ 0 w 1280"/>
              <a:gd name="T7" fmla="*/ 1081 h 1081"/>
              <a:gd name="T8" fmla="*/ 0 60000 65536"/>
              <a:gd name="T9" fmla="*/ 0 60000 65536"/>
              <a:gd name="T10" fmla="*/ 0 60000 65536"/>
              <a:gd name="T11" fmla="*/ 0 60000 65536"/>
              <a:gd name="T12" fmla="*/ 0 w 1280"/>
              <a:gd name="T13" fmla="*/ 0 h 1081"/>
              <a:gd name="T14" fmla="*/ 1280 w 1280"/>
              <a:gd name="T15" fmla="*/ 1081 h 10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80" h="1081">
                <a:moveTo>
                  <a:pt x="0" y="1081"/>
                </a:moveTo>
                <a:lnTo>
                  <a:pt x="1280" y="0"/>
                </a:lnTo>
                <a:lnTo>
                  <a:pt x="1280" y="1081"/>
                </a:lnTo>
                <a:lnTo>
                  <a:pt x="0" y="1081"/>
                </a:lnTo>
                <a:close/>
              </a:path>
            </a:pathLst>
          </a:custGeom>
          <a:solidFill>
            <a:srgbClr val="FDFC9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63" name="Freeform 14"/>
          <p:cNvSpPr>
            <a:spLocks noChangeAspect="1"/>
          </p:cNvSpPr>
          <p:nvPr/>
        </p:nvSpPr>
        <p:spPr bwMode="auto">
          <a:xfrm>
            <a:off x="3794125" y="3087688"/>
            <a:ext cx="1627188" cy="1374775"/>
          </a:xfrm>
          <a:custGeom>
            <a:avLst/>
            <a:gdLst>
              <a:gd name="T0" fmla="*/ 0 w 1280"/>
              <a:gd name="T1" fmla="*/ 1081 h 1081"/>
              <a:gd name="T2" fmla="*/ 1280 w 1280"/>
              <a:gd name="T3" fmla="*/ 0 h 1081"/>
              <a:gd name="T4" fmla="*/ 1280 w 1280"/>
              <a:gd name="T5" fmla="*/ 1081 h 1081"/>
              <a:gd name="T6" fmla="*/ 0 w 1280"/>
              <a:gd name="T7" fmla="*/ 1081 h 1081"/>
              <a:gd name="T8" fmla="*/ 0 60000 65536"/>
              <a:gd name="T9" fmla="*/ 0 60000 65536"/>
              <a:gd name="T10" fmla="*/ 0 60000 65536"/>
              <a:gd name="T11" fmla="*/ 0 60000 65536"/>
              <a:gd name="T12" fmla="*/ 0 w 1280"/>
              <a:gd name="T13" fmla="*/ 0 h 1081"/>
              <a:gd name="T14" fmla="*/ 1280 w 1280"/>
              <a:gd name="T15" fmla="*/ 1081 h 10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80" h="1081">
                <a:moveTo>
                  <a:pt x="0" y="1081"/>
                </a:moveTo>
                <a:lnTo>
                  <a:pt x="1280" y="0"/>
                </a:lnTo>
                <a:lnTo>
                  <a:pt x="1280" y="1081"/>
                </a:lnTo>
                <a:lnTo>
                  <a:pt x="0" y="1081"/>
                </a:lnTo>
              </a:path>
            </a:pathLst>
          </a:custGeom>
          <a:noFill/>
          <a:ln w="476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64" name="Freeform 15"/>
          <p:cNvSpPr>
            <a:spLocks noChangeAspect="1"/>
          </p:cNvSpPr>
          <p:nvPr/>
        </p:nvSpPr>
        <p:spPr bwMode="auto">
          <a:xfrm>
            <a:off x="3794125" y="3087688"/>
            <a:ext cx="1627188" cy="1374775"/>
          </a:xfrm>
          <a:custGeom>
            <a:avLst/>
            <a:gdLst>
              <a:gd name="T0" fmla="*/ 0 w 1280"/>
              <a:gd name="T1" fmla="*/ 1081 h 1081"/>
              <a:gd name="T2" fmla="*/ 1280 w 1280"/>
              <a:gd name="T3" fmla="*/ 0 h 1081"/>
              <a:gd name="T4" fmla="*/ 1280 w 1280"/>
              <a:gd name="T5" fmla="*/ 1081 h 1081"/>
              <a:gd name="T6" fmla="*/ 0 w 1280"/>
              <a:gd name="T7" fmla="*/ 1081 h 1081"/>
              <a:gd name="T8" fmla="*/ 0 60000 65536"/>
              <a:gd name="T9" fmla="*/ 0 60000 65536"/>
              <a:gd name="T10" fmla="*/ 0 60000 65536"/>
              <a:gd name="T11" fmla="*/ 0 60000 65536"/>
              <a:gd name="T12" fmla="*/ 0 w 1280"/>
              <a:gd name="T13" fmla="*/ 0 h 1081"/>
              <a:gd name="T14" fmla="*/ 1280 w 1280"/>
              <a:gd name="T15" fmla="*/ 1081 h 10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80" h="1081">
                <a:moveTo>
                  <a:pt x="0" y="1081"/>
                </a:moveTo>
                <a:lnTo>
                  <a:pt x="1280" y="0"/>
                </a:lnTo>
                <a:lnTo>
                  <a:pt x="1280" y="1081"/>
                </a:lnTo>
                <a:lnTo>
                  <a:pt x="0" y="1081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65" name="Freeform 16"/>
          <p:cNvSpPr>
            <a:spLocks noChangeAspect="1"/>
          </p:cNvSpPr>
          <p:nvPr/>
        </p:nvSpPr>
        <p:spPr bwMode="auto">
          <a:xfrm>
            <a:off x="3794125" y="3087688"/>
            <a:ext cx="1627188" cy="1374775"/>
          </a:xfrm>
          <a:custGeom>
            <a:avLst/>
            <a:gdLst>
              <a:gd name="T0" fmla="*/ 0 w 1280"/>
              <a:gd name="T1" fmla="*/ 1081 h 1081"/>
              <a:gd name="T2" fmla="*/ 1280 w 1280"/>
              <a:gd name="T3" fmla="*/ 0 h 1081"/>
              <a:gd name="T4" fmla="*/ 1280 w 1280"/>
              <a:gd name="T5" fmla="*/ 1081 h 1081"/>
              <a:gd name="T6" fmla="*/ 0 w 1280"/>
              <a:gd name="T7" fmla="*/ 1081 h 1081"/>
              <a:gd name="T8" fmla="*/ 0 60000 65536"/>
              <a:gd name="T9" fmla="*/ 0 60000 65536"/>
              <a:gd name="T10" fmla="*/ 0 60000 65536"/>
              <a:gd name="T11" fmla="*/ 0 60000 65536"/>
              <a:gd name="T12" fmla="*/ 0 w 1280"/>
              <a:gd name="T13" fmla="*/ 0 h 1081"/>
              <a:gd name="T14" fmla="*/ 1280 w 1280"/>
              <a:gd name="T15" fmla="*/ 1081 h 10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80" h="1081">
                <a:moveTo>
                  <a:pt x="0" y="1081"/>
                </a:moveTo>
                <a:lnTo>
                  <a:pt x="1280" y="0"/>
                </a:lnTo>
                <a:lnTo>
                  <a:pt x="1280" y="1081"/>
                </a:lnTo>
                <a:lnTo>
                  <a:pt x="0" y="1081"/>
                </a:lnTo>
              </a:path>
            </a:pathLst>
          </a:custGeom>
          <a:noFill/>
          <a:ln w="476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66" name="Freeform 17"/>
          <p:cNvSpPr>
            <a:spLocks noChangeAspect="1"/>
          </p:cNvSpPr>
          <p:nvPr/>
        </p:nvSpPr>
        <p:spPr bwMode="auto">
          <a:xfrm>
            <a:off x="3800475" y="3289300"/>
            <a:ext cx="1620838" cy="1173163"/>
          </a:xfrm>
          <a:custGeom>
            <a:avLst/>
            <a:gdLst>
              <a:gd name="T0" fmla="*/ 0 w 1274"/>
              <a:gd name="T1" fmla="*/ 923 h 923"/>
              <a:gd name="T2" fmla="*/ 1274 w 1274"/>
              <a:gd name="T3" fmla="*/ 923 h 923"/>
              <a:gd name="T4" fmla="*/ 1274 w 1274"/>
              <a:gd name="T5" fmla="*/ 0 h 923"/>
              <a:gd name="T6" fmla="*/ 0 w 1274"/>
              <a:gd name="T7" fmla="*/ 923 h 923"/>
              <a:gd name="T8" fmla="*/ 0 60000 65536"/>
              <a:gd name="T9" fmla="*/ 0 60000 65536"/>
              <a:gd name="T10" fmla="*/ 0 60000 65536"/>
              <a:gd name="T11" fmla="*/ 0 60000 65536"/>
              <a:gd name="T12" fmla="*/ 0 w 1274"/>
              <a:gd name="T13" fmla="*/ 0 h 923"/>
              <a:gd name="T14" fmla="*/ 1274 w 1274"/>
              <a:gd name="T15" fmla="*/ 923 h 92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74" h="923">
                <a:moveTo>
                  <a:pt x="0" y="923"/>
                </a:moveTo>
                <a:lnTo>
                  <a:pt x="1274" y="923"/>
                </a:lnTo>
                <a:lnTo>
                  <a:pt x="1274" y="0"/>
                </a:lnTo>
                <a:lnTo>
                  <a:pt x="0" y="923"/>
                </a:lnTo>
                <a:close/>
              </a:path>
            </a:pathLst>
          </a:custGeom>
          <a:solidFill>
            <a:srgbClr val="FDFC9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67" name="Freeform 18"/>
          <p:cNvSpPr>
            <a:spLocks noChangeAspect="1"/>
          </p:cNvSpPr>
          <p:nvPr/>
        </p:nvSpPr>
        <p:spPr bwMode="auto">
          <a:xfrm>
            <a:off x="3800475" y="3289300"/>
            <a:ext cx="1620838" cy="1173163"/>
          </a:xfrm>
          <a:custGeom>
            <a:avLst/>
            <a:gdLst>
              <a:gd name="T0" fmla="*/ 0 w 1274"/>
              <a:gd name="T1" fmla="*/ 923 h 923"/>
              <a:gd name="T2" fmla="*/ 1274 w 1274"/>
              <a:gd name="T3" fmla="*/ 923 h 923"/>
              <a:gd name="T4" fmla="*/ 1274 w 1274"/>
              <a:gd name="T5" fmla="*/ 0 h 923"/>
              <a:gd name="T6" fmla="*/ 0 w 1274"/>
              <a:gd name="T7" fmla="*/ 923 h 923"/>
              <a:gd name="T8" fmla="*/ 0 60000 65536"/>
              <a:gd name="T9" fmla="*/ 0 60000 65536"/>
              <a:gd name="T10" fmla="*/ 0 60000 65536"/>
              <a:gd name="T11" fmla="*/ 0 60000 65536"/>
              <a:gd name="T12" fmla="*/ 0 w 1274"/>
              <a:gd name="T13" fmla="*/ 0 h 923"/>
              <a:gd name="T14" fmla="*/ 1274 w 1274"/>
              <a:gd name="T15" fmla="*/ 923 h 92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74" h="923">
                <a:moveTo>
                  <a:pt x="0" y="923"/>
                </a:moveTo>
                <a:lnTo>
                  <a:pt x="1274" y="923"/>
                </a:lnTo>
                <a:lnTo>
                  <a:pt x="1274" y="0"/>
                </a:lnTo>
                <a:lnTo>
                  <a:pt x="0" y="923"/>
                </a:lnTo>
              </a:path>
            </a:pathLst>
          </a:custGeom>
          <a:noFill/>
          <a:ln w="476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68" name="Freeform 19"/>
          <p:cNvSpPr>
            <a:spLocks noChangeAspect="1"/>
          </p:cNvSpPr>
          <p:nvPr/>
        </p:nvSpPr>
        <p:spPr bwMode="auto">
          <a:xfrm>
            <a:off x="3805238" y="3887788"/>
            <a:ext cx="1616075" cy="574675"/>
          </a:xfrm>
          <a:custGeom>
            <a:avLst/>
            <a:gdLst>
              <a:gd name="T0" fmla="*/ 0 w 1271"/>
              <a:gd name="T1" fmla="*/ 452 h 452"/>
              <a:gd name="T2" fmla="*/ 1271 w 1271"/>
              <a:gd name="T3" fmla="*/ 0 h 452"/>
              <a:gd name="T4" fmla="*/ 1271 w 1271"/>
              <a:gd name="T5" fmla="*/ 153 h 452"/>
              <a:gd name="T6" fmla="*/ 0 w 1271"/>
              <a:gd name="T7" fmla="*/ 452 h 452"/>
              <a:gd name="T8" fmla="*/ 0 60000 65536"/>
              <a:gd name="T9" fmla="*/ 0 60000 65536"/>
              <a:gd name="T10" fmla="*/ 0 60000 65536"/>
              <a:gd name="T11" fmla="*/ 0 60000 65536"/>
              <a:gd name="T12" fmla="*/ 0 w 1271"/>
              <a:gd name="T13" fmla="*/ 0 h 452"/>
              <a:gd name="T14" fmla="*/ 1271 w 1271"/>
              <a:gd name="T15" fmla="*/ 452 h 45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71" h="452">
                <a:moveTo>
                  <a:pt x="0" y="452"/>
                </a:moveTo>
                <a:lnTo>
                  <a:pt x="1271" y="0"/>
                </a:lnTo>
                <a:lnTo>
                  <a:pt x="1271" y="153"/>
                </a:lnTo>
                <a:lnTo>
                  <a:pt x="0" y="452"/>
                </a:lnTo>
                <a:close/>
              </a:path>
            </a:pathLst>
          </a:custGeom>
          <a:solidFill>
            <a:srgbClr val="FDFC9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69" name="Freeform 20"/>
          <p:cNvSpPr>
            <a:spLocks noChangeAspect="1"/>
          </p:cNvSpPr>
          <p:nvPr/>
        </p:nvSpPr>
        <p:spPr bwMode="auto">
          <a:xfrm>
            <a:off x="3805238" y="3887788"/>
            <a:ext cx="1616075" cy="574675"/>
          </a:xfrm>
          <a:custGeom>
            <a:avLst/>
            <a:gdLst>
              <a:gd name="T0" fmla="*/ 0 w 1271"/>
              <a:gd name="T1" fmla="*/ 452 h 452"/>
              <a:gd name="T2" fmla="*/ 1271 w 1271"/>
              <a:gd name="T3" fmla="*/ 0 h 452"/>
              <a:gd name="T4" fmla="*/ 1271 w 1271"/>
              <a:gd name="T5" fmla="*/ 153 h 452"/>
              <a:gd name="T6" fmla="*/ 0 w 1271"/>
              <a:gd name="T7" fmla="*/ 452 h 452"/>
              <a:gd name="T8" fmla="*/ 0 60000 65536"/>
              <a:gd name="T9" fmla="*/ 0 60000 65536"/>
              <a:gd name="T10" fmla="*/ 0 60000 65536"/>
              <a:gd name="T11" fmla="*/ 0 60000 65536"/>
              <a:gd name="T12" fmla="*/ 0 w 1271"/>
              <a:gd name="T13" fmla="*/ 0 h 452"/>
              <a:gd name="T14" fmla="*/ 1271 w 1271"/>
              <a:gd name="T15" fmla="*/ 452 h 45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71" h="452">
                <a:moveTo>
                  <a:pt x="0" y="452"/>
                </a:moveTo>
                <a:lnTo>
                  <a:pt x="1271" y="0"/>
                </a:lnTo>
                <a:lnTo>
                  <a:pt x="1271" y="153"/>
                </a:lnTo>
                <a:lnTo>
                  <a:pt x="0" y="452"/>
                </a:lnTo>
              </a:path>
            </a:pathLst>
          </a:custGeom>
          <a:noFill/>
          <a:ln w="476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70" name="Freeform 21"/>
          <p:cNvSpPr>
            <a:spLocks noChangeAspect="1"/>
          </p:cNvSpPr>
          <p:nvPr/>
        </p:nvSpPr>
        <p:spPr bwMode="auto">
          <a:xfrm>
            <a:off x="3805238" y="3702050"/>
            <a:ext cx="1616075" cy="754063"/>
          </a:xfrm>
          <a:custGeom>
            <a:avLst/>
            <a:gdLst>
              <a:gd name="T0" fmla="*/ 0 w 1271"/>
              <a:gd name="T1" fmla="*/ 594 h 594"/>
              <a:gd name="T2" fmla="*/ 1271 w 1271"/>
              <a:gd name="T3" fmla="*/ 0 h 594"/>
              <a:gd name="T4" fmla="*/ 1271 w 1271"/>
              <a:gd name="T5" fmla="*/ 149 h 594"/>
              <a:gd name="T6" fmla="*/ 0 w 1271"/>
              <a:gd name="T7" fmla="*/ 594 h 594"/>
              <a:gd name="T8" fmla="*/ 0 60000 65536"/>
              <a:gd name="T9" fmla="*/ 0 60000 65536"/>
              <a:gd name="T10" fmla="*/ 0 60000 65536"/>
              <a:gd name="T11" fmla="*/ 0 60000 65536"/>
              <a:gd name="T12" fmla="*/ 0 w 1271"/>
              <a:gd name="T13" fmla="*/ 0 h 594"/>
              <a:gd name="T14" fmla="*/ 1271 w 1271"/>
              <a:gd name="T15" fmla="*/ 594 h 5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71" h="594">
                <a:moveTo>
                  <a:pt x="0" y="594"/>
                </a:moveTo>
                <a:lnTo>
                  <a:pt x="1271" y="0"/>
                </a:lnTo>
                <a:lnTo>
                  <a:pt x="1271" y="149"/>
                </a:lnTo>
                <a:lnTo>
                  <a:pt x="0" y="594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71" name="Freeform 22"/>
          <p:cNvSpPr>
            <a:spLocks noChangeAspect="1"/>
          </p:cNvSpPr>
          <p:nvPr/>
        </p:nvSpPr>
        <p:spPr bwMode="auto">
          <a:xfrm>
            <a:off x="3805238" y="3702050"/>
            <a:ext cx="1616075" cy="754063"/>
          </a:xfrm>
          <a:custGeom>
            <a:avLst/>
            <a:gdLst>
              <a:gd name="T0" fmla="*/ 0 w 1271"/>
              <a:gd name="T1" fmla="*/ 594 h 594"/>
              <a:gd name="T2" fmla="*/ 1271 w 1271"/>
              <a:gd name="T3" fmla="*/ 0 h 594"/>
              <a:gd name="T4" fmla="*/ 1271 w 1271"/>
              <a:gd name="T5" fmla="*/ 149 h 594"/>
              <a:gd name="T6" fmla="*/ 0 w 1271"/>
              <a:gd name="T7" fmla="*/ 594 h 594"/>
              <a:gd name="T8" fmla="*/ 0 60000 65536"/>
              <a:gd name="T9" fmla="*/ 0 60000 65536"/>
              <a:gd name="T10" fmla="*/ 0 60000 65536"/>
              <a:gd name="T11" fmla="*/ 0 60000 65536"/>
              <a:gd name="T12" fmla="*/ 0 w 1271"/>
              <a:gd name="T13" fmla="*/ 0 h 594"/>
              <a:gd name="T14" fmla="*/ 1271 w 1271"/>
              <a:gd name="T15" fmla="*/ 594 h 5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71" h="594">
                <a:moveTo>
                  <a:pt x="0" y="594"/>
                </a:moveTo>
                <a:lnTo>
                  <a:pt x="1271" y="0"/>
                </a:lnTo>
                <a:lnTo>
                  <a:pt x="1271" y="149"/>
                </a:lnTo>
                <a:lnTo>
                  <a:pt x="0" y="594"/>
                </a:lnTo>
              </a:path>
            </a:pathLst>
          </a:custGeom>
          <a:noFill/>
          <a:ln w="476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72" name="Freeform 23"/>
          <p:cNvSpPr>
            <a:spLocks noChangeAspect="1"/>
          </p:cNvSpPr>
          <p:nvPr/>
        </p:nvSpPr>
        <p:spPr bwMode="auto">
          <a:xfrm>
            <a:off x="3808413" y="3500438"/>
            <a:ext cx="1612900" cy="962025"/>
          </a:xfrm>
          <a:custGeom>
            <a:avLst/>
            <a:gdLst>
              <a:gd name="T0" fmla="*/ 0 w 1268"/>
              <a:gd name="T1" fmla="*/ 756 h 756"/>
              <a:gd name="T2" fmla="*/ 1268 w 1268"/>
              <a:gd name="T3" fmla="*/ 0 h 756"/>
              <a:gd name="T4" fmla="*/ 1268 w 1268"/>
              <a:gd name="T5" fmla="*/ 158 h 756"/>
              <a:gd name="T6" fmla="*/ 0 w 1268"/>
              <a:gd name="T7" fmla="*/ 756 h 756"/>
              <a:gd name="T8" fmla="*/ 0 60000 65536"/>
              <a:gd name="T9" fmla="*/ 0 60000 65536"/>
              <a:gd name="T10" fmla="*/ 0 60000 65536"/>
              <a:gd name="T11" fmla="*/ 0 60000 65536"/>
              <a:gd name="T12" fmla="*/ 0 w 1268"/>
              <a:gd name="T13" fmla="*/ 0 h 756"/>
              <a:gd name="T14" fmla="*/ 1268 w 1268"/>
              <a:gd name="T15" fmla="*/ 756 h 7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8" h="756">
                <a:moveTo>
                  <a:pt x="0" y="756"/>
                </a:moveTo>
                <a:lnTo>
                  <a:pt x="1268" y="0"/>
                </a:lnTo>
                <a:lnTo>
                  <a:pt x="1268" y="158"/>
                </a:lnTo>
                <a:lnTo>
                  <a:pt x="0" y="756"/>
                </a:lnTo>
                <a:close/>
              </a:path>
            </a:pathLst>
          </a:custGeom>
          <a:solidFill>
            <a:srgbClr val="FDFC9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73" name="Freeform 24"/>
          <p:cNvSpPr>
            <a:spLocks noChangeAspect="1"/>
          </p:cNvSpPr>
          <p:nvPr/>
        </p:nvSpPr>
        <p:spPr bwMode="auto">
          <a:xfrm>
            <a:off x="3808413" y="3500438"/>
            <a:ext cx="1612900" cy="962025"/>
          </a:xfrm>
          <a:custGeom>
            <a:avLst/>
            <a:gdLst>
              <a:gd name="T0" fmla="*/ 0 w 1268"/>
              <a:gd name="T1" fmla="*/ 756 h 756"/>
              <a:gd name="T2" fmla="*/ 1268 w 1268"/>
              <a:gd name="T3" fmla="*/ 0 h 756"/>
              <a:gd name="T4" fmla="*/ 1268 w 1268"/>
              <a:gd name="T5" fmla="*/ 158 h 756"/>
              <a:gd name="T6" fmla="*/ 0 w 1268"/>
              <a:gd name="T7" fmla="*/ 756 h 756"/>
              <a:gd name="T8" fmla="*/ 0 60000 65536"/>
              <a:gd name="T9" fmla="*/ 0 60000 65536"/>
              <a:gd name="T10" fmla="*/ 0 60000 65536"/>
              <a:gd name="T11" fmla="*/ 0 60000 65536"/>
              <a:gd name="T12" fmla="*/ 0 w 1268"/>
              <a:gd name="T13" fmla="*/ 0 h 756"/>
              <a:gd name="T14" fmla="*/ 1268 w 1268"/>
              <a:gd name="T15" fmla="*/ 756 h 7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8" h="756">
                <a:moveTo>
                  <a:pt x="0" y="756"/>
                </a:moveTo>
                <a:lnTo>
                  <a:pt x="1268" y="0"/>
                </a:lnTo>
                <a:lnTo>
                  <a:pt x="1268" y="158"/>
                </a:lnTo>
                <a:lnTo>
                  <a:pt x="0" y="756"/>
                </a:lnTo>
              </a:path>
            </a:pathLst>
          </a:custGeom>
          <a:solidFill>
            <a:schemeClr val="hlink"/>
          </a:solidFill>
          <a:ln w="476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74" name="Freeform 25"/>
          <p:cNvSpPr>
            <a:spLocks noChangeAspect="1"/>
          </p:cNvSpPr>
          <p:nvPr/>
        </p:nvSpPr>
        <p:spPr bwMode="auto">
          <a:xfrm>
            <a:off x="3806825" y="3292475"/>
            <a:ext cx="1614488" cy="1163638"/>
          </a:xfrm>
          <a:custGeom>
            <a:avLst/>
            <a:gdLst>
              <a:gd name="T0" fmla="*/ 0 w 1269"/>
              <a:gd name="T1" fmla="*/ 916 h 916"/>
              <a:gd name="T2" fmla="*/ 1269 w 1269"/>
              <a:gd name="T3" fmla="*/ 0 h 916"/>
              <a:gd name="T4" fmla="*/ 1269 w 1269"/>
              <a:gd name="T5" fmla="*/ 165 h 916"/>
              <a:gd name="T6" fmla="*/ 0 w 1269"/>
              <a:gd name="T7" fmla="*/ 916 h 916"/>
              <a:gd name="T8" fmla="*/ 0 60000 65536"/>
              <a:gd name="T9" fmla="*/ 0 60000 65536"/>
              <a:gd name="T10" fmla="*/ 0 60000 65536"/>
              <a:gd name="T11" fmla="*/ 0 60000 65536"/>
              <a:gd name="T12" fmla="*/ 0 w 1269"/>
              <a:gd name="T13" fmla="*/ 0 h 916"/>
              <a:gd name="T14" fmla="*/ 1269 w 1269"/>
              <a:gd name="T15" fmla="*/ 916 h 9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9" h="916">
                <a:moveTo>
                  <a:pt x="0" y="916"/>
                </a:moveTo>
                <a:lnTo>
                  <a:pt x="1269" y="0"/>
                </a:lnTo>
                <a:lnTo>
                  <a:pt x="1269" y="165"/>
                </a:lnTo>
                <a:lnTo>
                  <a:pt x="0" y="916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75" name="Freeform 26"/>
          <p:cNvSpPr>
            <a:spLocks noChangeAspect="1"/>
          </p:cNvSpPr>
          <p:nvPr/>
        </p:nvSpPr>
        <p:spPr bwMode="auto">
          <a:xfrm>
            <a:off x="3806825" y="3292475"/>
            <a:ext cx="1614488" cy="1163638"/>
          </a:xfrm>
          <a:custGeom>
            <a:avLst/>
            <a:gdLst>
              <a:gd name="T0" fmla="*/ 0 w 1269"/>
              <a:gd name="T1" fmla="*/ 916 h 916"/>
              <a:gd name="T2" fmla="*/ 1269 w 1269"/>
              <a:gd name="T3" fmla="*/ 0 h 916"/>
              <a:gd name="T4" fmla="*/ 1269 w 1269"/>
              <a:gd name="T5" fmla="*/ 165 h 916"/>
              <a:gd name="T6" fmla="*/ 0 w 1269"/>
              <a:gd name="T7" fmla="*/ 916 h 916"/>
              <a:gd name="T8" fmla="*/ 0 60000 65536"/>
              <a:gd name="T9" fmla="*/ 0 60000 65536"/>
              <a:gd name="T10" fmla="*/ 0 60000 65536"/>
              <a:gd name="T11" fmla="*/ 0 60000 65536"/>
              <a:gd name="T12" fmla="*/ 0 w 1269"/>
              <a:gd name="T13" fmla="*/ 0 h 916"/>
              <a:gd name="T14" fmla="*/ 1269 w 1269"/>
              <a:gd name="T15" fmla="*/ 916 h 9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9" h="916">
                <a:moveTo>
                  <a:pt x="0" y="916"/>
                </a:moveTo>
                <a:lnTo>
                  <a:pt x="1269" y="0"/>
                </a:lnTo>
                <a:lnTo>
                  <a:pt x="1269" y="165"/>
                </a:lnTo>
                <a:lnTo>
                  <a:pt x="0" y="916"/>
                </a:lnTo>
              </a:path>
            </a:pathLst>
          </a:custGeom>
          <a:noFill/>
          <a:ln w="476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76" name="Freeform 27"/>
          <p:cNvSpPr>
            <a:spLocks noChangeAspect="1"/>
          </p:cNvSpPr>
          <p:nvPr/>
        </p:nvSpPr>
        <p:spPr bwMode="auto">
          <a:xfrm>
            <a:off x="3806825" y="4081463"/>
            <a:ext cx="1614488" cy="374650"/>
          </a:xfrm>
          <a:custGeom>
            <a:avLst/>
            <a:gdLst>
              <a:gd name="T0" fmla="*/ 0 w 1269"/>
              <a:gd name="T1" fmla="*/ 295 h 295"/>
              <a:gd name="T2" fmla="*/ 1269 w 1269"/>
              <a:gd name="T3" fmla="*/ 0 h 295"/>
              <a:gd name="T4" fmla="*/ 1269 w 1269"/>
              <a:gd name="T5" fmla="*/ 146 h 295"/>
              <a:gd name="T6" fmla="*/ 0 w 1269"/>
              <a:gd name="T7" fmla="*/ 295 h 295"/>
              <a:gd name="T8" fmla="*/ 0 60000 65536"/>
              <a:gd name="T9" fmla="*/ 0 60000 65536"/>
              <a:gd name="T10" fmla="*/ 0 60000 65536"/>
              <a:gd name="T11" fmla="*/ 0 60000 65536"/>
              <a:gd name="T12" fmla="*/ 0 w 1269"/>
              <a:gd name="T13" fmla="*/ 0 h 295"/>
              <a:gd name="T14" fmla="*/ 1269 w 1269"/>
              <a:gd name="T15" fmla="*/ 295 h 29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9" h="295">
                <a:moveTo>
                  <a:pt x="0" y="295"/>
                </a:moveTo>
                <a:lnTo>
                  <a:pt x="1269" y="0"/>
                </a:lnTo>
                <a:lnTo>
                  <a:pt x="1269" y="146"/>
                </a:lnTo>
                <a:lnTo>
                  <a:pt x="0" y="295"/>
                </a:lnTo>
                <a:close/>
              </a:path>
            </a:pathLst>
          </a:custGeom>
          <a:solidFill>
            <a:srgbClr val="FDFC9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77" name="Freeform 28"/>
          <p:cNvSpPr>
            <a:spLocks noChangeAspect="1"/>
          </p:cNvSpPr>
          <p:nvPr/>
        </p:nvSpPr>
        <p:spPr bwMode="auto">
          <a:xfrm>
            <a:off x="3806825" y="4081463"/>
            <a:ext cx="1614488" cy="374650"/>
          </a:xfrm>
          <a:custGeom>
            <a:avLst/>
            <a:gdLst>
              <a:gd name="T0" fmla="*/ 0 w 1269"/>
              <a:gd name="T1" fmla="*/ 295 h 295"/>
              <a:gd name="T2" fmla="*/ 1269 w 1269"/>
              <a:gd name="T3" fmla="*/ 0 h 295"/>
              <a:gd name="T4" fmla="*/ 1269 w 1269"/>
              <a:gd name="T5" fmla="*/ 146 h 295"/>
              <a:gd name="T6" fmla="*/ 0 w 1269"/>
              <a:gd name="T7" fmla="*/ 295 h 295"/>
              <a:gd name="T8" fmla="*/ 0 60000 65536"/>
              <a:gd name="T9" fmla="*/ 0 60000 65536"/>
              <a:gd name="T10" fmla="*/ 0 60000 65536"/>
              <a:gd name="T11" fmla="*/ 0 60000 65536"/>
              <a:gd name="T12" fmla="*/ 0 w 1269"/>
              <a:gd name="T13" fmla="*/ 0 h 295"/>
              <a:gd name="T14" fmla="*/ 1269 w 1269"/>
              <a:gd name="T15" fmla="*/ 295 h 29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9" h="295">
                <a:moveTo>
                  <a:pt x="0" y="295"/>
                </a:moveTo>
                <a:lnTo>
                  <a:pt x="1269" y="0"/>
                </a:lnTo>
                <a:lnTo>
                  <a:pt x="1269" y="146"/>
                </a:lnTo>
                <a:lnTo>
                  <a:pt x="0" y="295"/>
                </a:lnTo>
              </a:path>
            </a:pathLst>
          </a:custGeom>
          <a:noFill/>
          <a:ln w="476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78" name="Freeform 29"/>
          <p:cNvSpPr>
            <a:spLocks noChangeAspect="1"/>
          </p:cNvSpPr>
          <p:nvPr/>
        </p:nvSpPr>
        <p:spPr bwMode="auto">
          <a:xfrm>
            <a:off x="3808413" y="4267200"/>
            <a:ext cx="1612900" cy="195263"/>
          </a:xfrm>
          <a:custGeom>
            <a:avLst/>
            <a:gdLst>
              <a:gd name="T0" fmla="*/ 0 w 1268"/>
              <a:gd name="T1" fmla="*/ 153 h 153"/>
              <a:gd name="T2" fmla="*/ 1268 w 1268"/>
              <a:gd name="T3" fmla="*/ 0 h 153"/>
              <a:gd name="T4" fmla="*/ 1268 w 1268"/>
              <a:gd name="T5" fmla="*/ 153 h 153"/>
              <a:gd name="T6" fmla="*/ 0 w 1268"/>
              <a:gd name="T7" fmla="*/ 153 h 153"/>
              <a:gd name="T8" fmla="*/ 0 60000 65536"/>
              <a:gd name="T9" fmla="*/ 0 60000 65536"/>
              <a:gd name="T10" fmla="*/ 0 60000 65536"/>
              <a:gd name="T11" fmla="*/ 0 60000 65536"/>
              <a:gd name="T12" fmla="*/ 0 w 1268"/>
              <a:gd name="T13" fmla="*/ 0 h 153"/>
              <a:gd name="T14" fmla="*/ 1268 w 1268"/>
              <a:gd name="T15" fmla="*/ 153 h 1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8" h="153">
                <a:moveTo>
                  <a:pt x="0" y="153"/>
                </a:moveTo>
                <a:lnTo>
                  <a:pt x="1268" y="0"/>
                </a:lnTo>
                <a:lnTo>
                  <a:pt x="1268" y="153"/>
                </a:lnTo>
                <a:lnTo>
                  <a:pt x="0" y="153"/>
                </a:lnTo>
                <a:close/>
              </a:path>
            </a:pathLst>
          </a:custGeom>
          <a:solidFill>
            <a:srgbClr val="FDFC9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79" name="Freeform 30"/>
          <p:cNvSpPr>
            <a:spLocks noChangeAspect="1"/>
          </p:cNvSpPr>
          <p:nvPr/>
        </p:nvSpPr>
        <p:spPr bwMode="auto">
          <a:xfrm>
            <a:off x="3808413" y="4267200"/>
            <a:ext cx="1612900" cy="195263"/>
          </a:xfrm>
          <a:custGeom>
            <a:avLst/>
            <a:gdLst>
              <a:gd name="T0" fmla="*/ 0 w 1268"/>
              <a:gd name="T1" fmla="*/ 153 h 153"/>
              <a:gd name="T2" fmla="*/ 1268 w 1268"/>
              <a:gd name="T3" fmla="*/ 0 h 153"/>
              <a:gd name="T4" fmla="*/ 1268 w 1268"/>
              <a:gd name="T5" fmla="*/ 153 h 153"/>
              <a:gd name="T6" fmla="*/ 0 w 1268"/>
              <a:gd name="T7" fmla="*/ 153 h 153"/>
              <a:gd name="T8" fmla="*/ 0 60000 65536"/>
              <a:gd name="T9" fmla="*/ 0 60000 65536"/>
              <a:gd name="T10" fmla="*/ 0 60000 65536"/>
              <a:gd name="T11" fmla="*/ 0 60000 65536"/>
              <a:gd name="T12" fmla="*/ 0 w 1268"/>
              <a:gd name="T13" fmla="*/ 0 h 153"/>
              <a:gd name="T14" fmla="*/ 1268 w 1268"/>
              <a:gd name="T15" fmla="*/ 153 h 1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8" h="153">
                <a:moveTo>
                  <a:pt x="0" y="153"/>
                </a:moveTo>
                <a:lnTo>
                  <a:pt x="1268" y="0"/>
                </a:lnTo>
                <a:lnTo>
                  <a:pt x="1268" y="153"/>
                </a:lnTo>
                <a:lnTo>
                  <a:pt x="0" y="153"/>
                </a:lnTo>
              </a:path>
            </a:pathLst>
          </a:custGeom>
          <a:noFill/>
          <a:ln w="476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80" name="Freeform 31"/>
          <p:cNvSpPr>
            <a:spLocks noChangeAspect="1"/>
          </p:cNvSpPr>
          <p:nvPr/>
        </p:nvSpPr>
        <p:spPr bwMode="auto">
          <a:xfrm>
            <a:off x="3808413" y="4267200"/>
            <a:ext cx="1612900" cy="195263"/>
          </a:xfrm>
          <a:custGeom>
            <a:avLst/>
            <a:gdLst>
              <a:gd name="T0" fmla="*/ 0 w 1268"/>
              <a:gd name="T1" fmla="*/ 153 h 153"/>
              <a:gd name="T2" fmla="*/ 1268 w 1268"/>
              <a:gd name="T3" fmla="*/ 0 h 153"/>
              <a:gd name="T4" fmla="*/ 1268 w 1268"/>
              <a:gd name="T5" fmla="*/ 153 h 153"/>
              <a:gd name="T6" fmla="*/ 0 w 1268"/>
              <a:gd name="T7" fmla="*/ 153 h 153"/>
              <a:gd name="T8" fmla="*/ 0 60000 65536"/>
              <a:gd name="T9" fmla="*/ 0 60000 65536"/>
              <a:gd name="T10" fmla="*/ 0 60000 65536"/>
              <a:gd name="T11" fmla="*/ 0 60000 65536"/>
              <a:gd name="T12" fmla="*/ 0 w 1268"/>
              <a:gd name="T13" fmla="*/ 0 h 153"/>
              <a:gd name="T14" fmla="*/ 1268 w 1268"/>
              <a:gd name="T15" fmla="*/ 153 h 1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8" h="153">
                <a:moveTo>
                  <a:pt x="0" y="153"/>
                </a:moveTo>
                <a:lnTo>
                  <a:pt x="1268" y="0"/>
                </a:lnTo>
                <a:lnTo>
                  <a:pt x="1268" y="153"/>
                </a:lnTo>
                <a:lnTo>
                  <a:pt x="0" y="153"/>
                </a:lnTo>
                <a:close/>
              </a:path>
            </a:pathLst>
          </a:custGeom>
          <a:solidFill>
            <a:srgbClr val="FDFC9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81" name="Freeform 32"/>
          <p:cNvSpPr>
            <a:spLocks noChangeAspect="1"/>
          </p:cNvSpPr>
          <p:nvPr/>
        </p:nvSpPr>
        <p:spPr bwMode="auto">
          <a:xfrm>
            <a:off x="3808413" y="4267200"/>
            <a:ext cx="1612900" cy="195263"/>
          </a:xfrm>
          <a:custGeom>
            <a:avLst/>
            <a:gdLst>
              <a:gd name="T0" fmla="*/ 0 w 1268"/>
              <a:gd name="T1" fmla="*/ 153 h 153"/>
              <a:gd name="T2" fmla="*/ 1268 w 1268"/>
              <a:gd name="T3" fmla="*/ 0 h 153"/>
              <a:gd name="T4" fmla="*/ 1268 w 1268"/>
              <a:gd name="T5" fmla="*/ 153 h 153"/>
              <a:gd name="T6" fmla="*/ 0 w 1268"/>
              <a:gd name="T7" fmla="*/ 153 h 153"/>
              <a:gd name="T8" fmla="*/ 0 60000 65536"/>
              <a:gd name="T9" fmla="*/ 0 60000 65536"/>
              <a:gd name="T10" fmla="*/ 0 60000 65536"/>
              <a:gd name="T11" fmla="*/ 0 60000 65536"/>
              <a:gd name="T12" fmla="*/ 0 w 1268"/>
              <a:gd name="T13" fmla="*/ 0 h 153"/>
              <a:gd name="T14" fmla="*/ 1268 w 1268"/>
              <a:gd name="T15" fmla="*/ 153 h 1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8" h="153">
                <a:moveTo>
                  <a:pt x="0" y="153"/>
                </a:moveTo>
                <a:lnTo>
                  <a:pt x="1268" y="0"/>
                </a:lnTo>
                <a:lnTo>
                  <a:pt x="1268" y="153"/>
                </a:lnTo>
                <a:lnTo>
                  <a:pt x="0" y="153"/>
                </a:lnTo>
              </a:path>
            </a:pathLst>
          </a:custGeom>
          <a:noFill/>
          <a:ln w="476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82" name="Freeform 33"/>
          <p:cNvSpPr>
            <a:spLocks noChangeAspect="1"/>
          </p:cNvSpPr>
          <p:nvPr/>
        </p:nvSpPr>
        <p:spPr bwMode="auto">
          <a:xfrm>
            <a:off x="3805238" y="3887788"/>
            <a:ext cx="1616075" cy="574675"/>
          </a:xfrm>
          <a:custGeom>
            <a:avLst/>
            <a:gdLst>
              <a:gd name="T0" fmla="*/ 0 w 1271"/>
              <a:gd name="T1" fmla="*/ 452 h 452"/>
              <a:gd name="T2" fmla="*/ 1271 w 1271"/>
              <a:gd name="T3" fmla="*/ 0 h 452"/>
              <a:gd name="T4" fmla="*/ 1271 w 1271"/>
              <a:gd name="T5" fmla="*/ 153 h 452"/>
              <a:gd name="T6" fmla="*/ 0 w 1271"/>
              <a:gd name="T7" fmla="*/ 452 h 452"/>
              <a:gd name="T8" fmla="*/ 0 60000 65536"/>
              <a:gd name="T9" fmla="*/ 0 60000 65536"/>
              <a:gd name="T10" fmla="*/ 0 60000 65536"/>
              <a:gd name="T11" fmla="*/ 0 60000 65536"/>
              <a:gd name="T12" fmla="*/ 0 w 1271"/>
              <a:gd name="T13" fmla="*/ 0 h 452"/>
              <a:gd name="T14" fmla="*/ 1271 w 1271"/>
              <a:gd name="T15" fmla="*/ 452 h 45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71" h="452">
                <a:moveTo>
                  <a:pt x="0" y="452"/>
                </a:moveTo>
                <a:lnTo>
                  <a:pt x="1271" y="0"/>
                </a:lnTo>
                <a:lnTo>
                  <a:pt x="1271" y="153"/>
                </a:lnTo>
                <a:lnTo>
                  <a:pt x="0" y="452"/>
                </a:lnTo>
                <a:close/>
              </a:path>
            </a:pathLst>
          </a:custGeom>
          <a:solidFill>
            <a:srgbClr val="FDFC9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83" name="Freeform 34"/>
          <p:cNvSpPr>
            <a:spLocks noChangeAspect="1"/>
          </p:cNvSpPr>
          <p:nvPr/>
        </p:nvSpPr>
        <p:spPr bwMode="auto">
          <a:xfrm>
            <a:off x="3805238" y="3887788"/>
            <a:ext cx="1616075" cy="574675"/>
          </a:xfrm>
          <a:custGeom>
            <a:avLst/>
            <a:gdLst>
              <a:gd name="T0" fmla="*/ 0 w 1271"/>
              <a:gd name="T1" fmla="*/ 452 h 452"/>
              <a:gd name="T2" fmla="*/ 1271 w 1271"/>
              <a:gd name="T3" fmla="*/ 0 h 452"/>
              <a:gd name="T4" fmla="*/ 1271 w 1271"/>
              <a:gd name="T5" fmla="*/ 153 h 452"/>
              <a:gd name="T6" fmla="*/ 0 w 1271"/>
              <a:gd name="T7" fmla="*/ 452 h 452"/>
              <a:gd name="T8" fmla="*/ 0 60000 65536"/>
              <a:gd name="T9" fmla="*/ 0 60000 65536"/>
              <a:gd name="T10" fmla="*/ 0 60000 65536"/>
              <a:gd name="T11" fmla="*/ 0 60000 65536"/>
              <a:gd name="T12" fmla="*/ 0 w 1271"/>
              <a:gd name="T13" fmla="*/ 0 h 452"/>
              <a:gd name="T14" fmla="*/ 1271 w 1271"/>
              <a:gd name="T15" fmla="*/ 452 h 45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71" h="452">
                <a:moveTo>
                  <a:pt x="0" y="452"/>
                </a:moveTo>
                <a:lnTo>
                  <a:pt x="1271" y="0"/>
                </a:lnTo>
                <a:lnTo>
                  <a:pt x="1271" y="153"/>
                </a:lnTo>
                <a:lnTo>
                  <a:pt x="0" y="452"/>
                </a:lnTo>
              </a:path>
            </a:pathLst>
          </a:custGeom>
          <a:noFill/>
          <a:ln w="476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84" name="Freeform 35"/>
          <p:cNvSpPr>
            <a:spLocks noChangeAspect="1"/>
          </p:cNvSpPr>
          <p:nvPr/>
        </p:nvSpPr>
        <p:spPr bwMode="auto">
          <a:xfrm>
            <a:off x="3806825" y="4081463"/>
            <a:ext cx="1614488" cy="374650"/>
          </a:xfrm>
          <a:custGeom>
            <a:avLst/>
            <a:gdLst>
              <a:gd name="T0" fmla="*/ 0 w 1269"/>
              <a:gd name="T1" fmla="*/ 295 h 295"/>
              <a:gd name="T2" fmla="*/ 1269 w 1269"/>
              <a:gd name="T3" fmla="*/ 0 h 295"/>
              <a:gd name="T4" fmla="*/ 1269 w 1269"/>
              <a:gd name="T5" fmla="*/ 146 h 295"/>
              <a:gd name="T6" fmla="*/ 0 w 1269"/>
              <a:gd name="T7" fmla="*/ 295 h 295"/>
              <a:gd name="T8" fmla="*/ 0 60000 65536"/>
              <a:gd name="T9" fmla="*/ 0 60000 65536"/>
              <a:gd name="T10" fmla="*/ 0 60000 65536"/>
              <a:gd name="T11" fmla="*/ 0 60000 65536"/>
              <a:gd name="T12" fmla="*/ 0 w 1269"/>
              <a:gd name="T13" fmla="*/ 0 h 295"/>
              <a:gd name="T14" fmla="*/ 1269 w 1269"/>
              <a:gd name="T15" fmla="*/ 295 h 29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9" h="295">
                <a:moveTo>
                  <a:pt x="0" y="295"/>
                </a:moveTo>
                <a:lnTo>
                  <a:pt x="1269" y="0"/>
                </a:lnTo>
                <a:lnTo>
                  <a:pt x="1269" y="146"/>
                </a:lnTo>
                <a:lnTo>
                  <a:pt x="0" y="295"/>
                </a:lnTo>
                <a:close/>
              </a:path>
            </a:pathLst>
          </a:custGeom>
          <a:solidFill>
            <a:srgbClr val="FDFC9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85" name="Freeform 36"/>
          <p:cNvSpPr>
            <a:spLocks noChangeAspect="1"/>
          </p:cNvSpPr>
          <p:nvPr/>
        </p:nvSpPr>
        <p:spPr bwMode="auto">
          <a:xfrm>
            <a:off x="3806825" y="4081463"/>
            <a:ext cx="1614488" cy="374650"/>
          </a:xfrm>
          <a:custGeom>
            <a:avLst/>
            <a:gdLst>
              <a:gd name="T0" fmla="*/ 0 w 1269"/>
              <a:gd name="T1" fmla="*/ 295 h 295"/>
              <a:gd name="T2" fmla="*/ 1269 w 1269"/>
              <a:gd name="T3" fmla="*/ 0 h 295"/>
              <a:gd name="T4" fmla="*/ 1269 w 1269"/>
              <a:gd name="T5" fmla="*/ 146 h 295"/>
              <a:gd name="T6" fmla="*/ 0 w 1269"/>
              <a:gd name="T7" fmla="*/ 295 h 295"/>
              <a:gd name="T8" fmla="*/ 0 60000 65536"/>
              <a:gd name="T9" fmla="*/ 0 60000 65536"/>
              <a:gd name="T10" fmla="*/ 0 60000 65536"/>
              <a:gd name="T11" fmla="*/ 0 60000 65536"/>
              <a:gd name="T12" fmla="*/ 0 w 1269"/>
              <a:gd name="T13" fmla="*/ 0 h 295"/>
              <a:gd name="T14" fmla="*/ 1269 w 1269"/>
              <a:gd name="T15" fmla="*/ 295 h 29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9" h="295">
                <a:moveTo>
                  <a:pt x="0" y="295"/>
                </a:moveTo>
                <a:lnTo>
                  <a:pt x="1269" y="0"/>
                </a:lnTo>
                <a:lnTo>
                  <a:pt x="1269" y="146"/>
                </a:lnTo>
                <a:lnTo>
                  <a:pt x="0" y="295"/>
                </a:lnTo>
              </a:path>
            </a:pathLst>
          </a:custGeom>
          <a:noFill/>
          <a:ln w="476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86" name="Freeform 37"/>
          <p:cNvSpPr>
            <a:spLocks noChangeAspect="1"/>
          </p:cNvSpPr>
          <p:nvPr/>
        </p:nvSpPr>
        <p:spPr bwMode="auto">
          <a:xfrm>
            <a:off x="3808413" y="4267200"/>
            <a:ext cx="1612900" cy="195263"/>
          </a:xfrm>
          <a:custGeom>
            <a:avLst/>
            <a:gdLst>
              <a:gd name="T0" fmla="*/ 0 w 1268"/>
              <a:gd name="T1" fmla="*/ 153 h 153"/>
              <a:gd name="T2" fmla="*/ 1268 w 1268"/>
              <a:gd name="T3" fmla="*/ 0 h 153"/>
              <a:gd name="T4" fmla="*/ 1268 w 1268"/>
              <a:gd name="T5" fmla="*/ 153 h 153"/>
              <a:gd name="T6" fmla="*/ 0 w 1268"/>
              <a:gd name="T7" fmla="*/ 153 h 153"/>
              <a:gd name="T8" fmla="*/ 0 60000 65536"/>
              <a:gd name="T9" fmla="*/ 0 60000 65536"/>
              <a:gd name="T10" fmla="*/ 0 60000 65536"/>
              <a:gd name="T11" fmla="*/ 0 60000 65536"/>
              <a:gd name="T12" fmla="*/ 0 w 1268"/>
              <a:gd name="T13" fmla="*/ 0 h 153"/>
              <a:gd name="T14" fmla="*/ 1268 w 1268"/>
              <a:gd name="T15" fmla="*/ 153 h 1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8" h="153">
                <a:moveTo>
                  <a:pt x="0" y="153"/>
                </a:moveTo>
                <a:lnTo>
                  <a:pt x="1268" y="0"/>
                </a:lnTo>
                <a:lnTo>
                  <a:pt x="1268" y="153"/>
                </a:lnTo>
                <a:lnTo>
                  <a:pt x="0" y="153"/>
                </a:lnTo>
                <a:close/>
              </a:path>
            </a:pathLst>
          </a:custGeom>
          <a:solidFill>
            <a:srgbClr val="FDFC9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87" name="Freeform 38"/>
          <p:cNvSpPr>
            <a:spLocks noChangeAspect="1"/>
          </p:cNvSpPr>
          <p:nvPr/>
        </p:nvSpPr>
        <p:spPr bwMode="auto">
          <a:xfrm>
            <a:off x="3808413" y="4267200"/>
            <a:ext cx="1612900" cy="195263"/>
          </a:xfrm>
          <a:custGeom>
            <a:avLst/>
            <a:gdLst>
              <a:gd name="T0" fmla="*/ 0 w 1268"/>
              <a:gd name="T1" fmla="*/ 153 h 153"/>
              <a:gd name="T2" fmla="*/ 1268 w 1268"/>
              <a:gd name="T3" fmla="*/ 0 h 153"/>
              <a:gd name="T4" fmla="*/ 1268 w 1268"/>
              <a:gd name="T5" fmla="*/ 153 h 153"/>
              <a:gd name="T6" fmla="*/ 0 w 1268"/>
              <a:gd name="T7" fmla="*/ 153 h 153"/>
              <a:gd name="T8" fmla="*/ 0 60000 65536"/>
              <a:gd name="T9" fmla="*/ 0 60000 65536"/>
              <a:gd name="T10" fmla="*/ 0 60000 65536"/>
              <a:gd name="T11" fmla="*/ 0 60000 65536"/>
              <a:gd name="T12" fmla="*/ 0 w 1268"/>
              <a:gd name="T13" fmla="*/ 0 h 153"/>
              <a:gd name="T14" fmla="*/ 1268 w 1268"/>
              <a:gd name="T15" fmla="*/ 153 h 1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8" h="153">
                <a:moveTo>
                  <a:pt x="0" y="153"/>
                </a:moveTo>
                <a:lnTo>
                  <a:pt x="1268" y="0"/>
                </a:lnTo>
                <a:lnTo>
                  <a:pt x="1268" y="153"/>
                </a:lnTo>
                <a:lnTo>
                  <a:pt x="0" y="153"/>
                </a:lnTo>
              </a:path>
            </a:pathLst>
          </a:custGeom>
          <a:noFill/>
          <a:ln w="476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88" name="Freeform 39"/>
          <p:cNvSpPr>
            <a:spLocks noChangeAspect="1"/>
          </p:cNvSpPr>
          <p:nvPr/>
        </p:nvSpPr>
        <p:spPr bwMode="auto">
          <a:xfrm>
            <a:off x="3808413" y="4267200"/>
            <a:ext cx="1612900" cy="195263"/>
          </a:xfrm>
          <a:custGeom>
            <a:avLst/>
            <a:gdLst>
              <a:gd name="T0" fmla="*/ 0 w 1268"/>
              <a:gd name="T1" fmla="*/ 153 h 153"/>
              <a:gd name="T2" fmla="*/ 1268 w 1268"/>
              <a:gd name="T3" fmla="*/ 0 h 153"/>
              <a:gd name="T4" fmla="*/ 1268 w 1268"/>
              <a:gd name="T5" fmla="*/ 153 h 153"/>
              <a:gd name="T6" fmla="*/ 0 w 1268"/>
              <a:gd name="T7" fmla="*/ 153 h 153"/>
              <a:gd name="T8" fmla="*/ 0 60000 65536"/>
              <a:gd name="T9" fmla="*/ 0 60000 65536"/>
              <a:gd name="T10" fmla="*/ 0 60000 65536"/>
              <a:gd name="T11" fmla="*/ 0 60000 65536"/>
              <a:gd name="T12" fmla="*/ 0 w 1268"/>
              <a:gd name="T13" fmla="*/ 0 h 153"/>
              <a:gd name="T14" fmla="*/ 1268 w 1268"/>
              <a:gd name="T15" fmla="*/ 153 h 1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8" h="153">
                <a:moveTo>
                  <a:pt x="0" y="153"/>
                </a:moveTo>
                <a:lnTo>
                  <a:pt x="1268" y="0"/>
                </a:lnTo>
                <a:lnTo>
                  <a:pt x="1268" y="153"/>
                </a:lnTo>
                <a:lnTo>
                  <a:pt x="0" y="153"/>
                </a:lnTo>
                <a:close/>
              </a:path>
            </a:pathLst>
          </a:custGeom>
          <a:solidFill>
            <a:srgbClr val="FDFC9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89" name="Freeform 40"/>
          <p:cNvSpPr>
            <a:spLocks noChangeAspect="1"/>
          </p:cNvSpPr>
          <p:nvPr/>
        </p:nvSpPr>
        <p:spPr bwMode="auto">
          <a:xfrm>
            <a:off x="3808413" y="4267200"/>
            <a:ext cx="1612900" cy="195263"/>
          </a:xfrm>
          <a:custGeom>
            <a:avLst/>
            <a:gdLst>
              <a:gd name="T0" fmla="*/ 0 w 1268"/>
              <a:gd name="T1" fmla="*/ 153 h 153"/>
              <a:gd name="T2" fmla="*/ 1268 w 1268"/>
              <a:gd name="T3" fmla="*/ 0 h 153"/>
              <a:gd name="T4" fmla="*/ 1268 w 1268"/>
              <a:gd name="T5" fmla="*/ 153 h 153"/>
              <a:gd name="T6" fmla="*/ 0 w 1268"/>
              <a:gd name="T7" fmla="*/ 153 h 153"/>
              <a:gd name="T8" fmla="*/ 0 60000 65536"/>
              <a:gd name="T9" fmla="*/ 0 60000 65536"/>
              <a:gd name="T10" fmla="*/ 0 60000 65536"/>
              <a:gd name="T11" fmla="*/ 0 60000 65536"/>
              <a:gd name="T12" fmla="*/ 0 w 1268"/>
              <a:gd name="T13" fmla="*/ 0 h 153"/>
              <a:gd name="T14" fmla="*/ 1268 w 1268"/>
              <a:gd name="T15" fmla="*/ 153 h 1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8" h="153">
                <a:moveTo>
                  <a:pt x="0" y="153"/>
                </a:moveTo>
                <a:lnTo>
                  <a:pt x="1268" y="0"/>
                </a:lnTo>
                <a:lnTo>
                  <a:pt x="1268" y="153"/>
                </a:lnTo>
                <a:lnTo>
                  <a:pt x="0" y="153"/>
                </a:lnTo>
              </a:path>
            </a:pathLst>
          </a:custGeom>
          <a:noFill/>
          <a:ln w="476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90" name="Freeform 41"/>
          <p:cNvSpPr>
            <a:spLocks noChangeAspect="1"/>
          </p:cNvSpPr>
          <p:nvPr/>
        </p:nvSpPr>
        <p:spPr bwMode="auto">
          <a:xfrm>
            <a:off x="3805238" y="3887788"/>
            <a:ext cx="1616075" cy="574675"/>
          </a:xfrm>
          <a:custGeom>
            <a:avLst/>
            <a:gdLst>
              <a:gd name="T0" fmla="*/ 0 w 1271"/>
              <a:gd name="T1" fmla="*/ 452 h 452"/>
              <a:gd name="T2" fmla="*/ 1271 w 1271"/>
              <a:gd name="T3" fmla="*/ 0 h 452"/>
              <a:gd name="T4" fmla="*/ 1271 w 1271"/>
              <a:gd name="T5" fmla="*/ 153 h 452"/>
              <a:gd name="T6" fmla="*/ 0 w 1271"/>
              <a:gd name="T7" fmla="*/ 452 h 452"/>
              <a:gd name="T8" fmla="*/ 0 60000 65536"/>
              <a:gd name="T9" fmla="*/ 0 60000 65536"/>
              <a:gd name="T10" fmla="*/ 0 60000 65536"/>
              <a:gd name="T11" fmla="*/ 0 60000 65536"/>
              <a:gd name="T12" fmla="*/ 0 w 1271"/>
              <a:gd name="T13" fmla="*/ 0 h 452"/>
              <a:gd name="T14" fmla="*/ 1271 w 1271"/>
              <a:gd name="T15" fmla="*/ 452 h 45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71" h="452">
                <a:moveTo>
                  <a:pt x="0" y="452"/>
                </a:moveTo>
                <a:lnTo>
                  <a:pt x="1271" y="0"/>
                </a:lnTo>
                <a:lnTo>
                  <a:pt x="1271" y="153"/>
                </a:lnTo>
                <a:lnTo>
                  <a:pt x="0" y="452"/>
                </a:lnTo>
                <a:close/>
              </a:path>
            </a:pathLst>
          </a:custGeom>
          <a:solidFill>
            <a:srgbClr val="FDFC9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91" name="Freeform 42"/>
          <p:cNvSpPr>
            <a:spLocks noChangeAspect="1"/>
          </p:cNvSpPr>
          <p:nvPr/>
        </p:nvSpPr>
        <p:spPr bwMode="auto">
          <a:xfrm>
            <a:off x="3805238" y="3887788"/>
            <a:ext cx="1616075" cy="574675"/>
          </a:xfrm>
          <a:custGeom>
            <a:avLst/>
            <a:gdLst>
              <a:gd name="T0" fmla="*/ 0 w 1271"/>
              <a:gd name="T1" fmla="*/ 452 h 452"/>
              <a:gd name="T2" fmla="*/ 1271 w 1271"/>
              <a:gd name="T3" fmla="*/ 0 h 452"/>
              <a:gd name="T4" fmla="*/ 1271 w 1271"/>
              <a:gd name="T5" fmla="*/ 153 h 452"/>
              <a:gd name="T6" fmla="*/ 0 w 1271"/>
              <a:gd name="T7" fmla="*/ 452 h 452"/>
              <a:gd name="T8" fmla="*/ 0 60000 65536"/>
              <a:gd name="T9" fmla="*/ 0 60000 65536"/>
              <a:gd name="T10" fmla="*/ 0 60000 65536"/>
              <a:gd name="T11" fmla="*/ 0 60000 65536"/>
              <a:gd name="T12" fmla="*/ 0 w 1271"/>
              <a:gd name="T13" fmla="*/ 0 h 452"/>
              <a:gd name="T14" fmla="*/ 1271 w 1271"/>
              <a:gd name="T15" fmla="*/ 452 h 45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71" h="452">
                <a:moveTo>
                  <a:pt x="0" y="452"/>
                </a:moveTo>
                <a:lnTo>
                  <a:pt x="1271" y="0"/>
                </a:lnTo>
                <a:lnTo>
                  <a:pt x="1271" y="153"/>
                </a:lnTo>
                <a:lnTo>
                  <a:pt x="0" y="452"/>
                </a:lnTo>
              </a:path>
            </a:pathLst>
          </a:custGeom>
          <a:noFill/>
          <a:ln w="476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92" name="Freeform 43"/>
          <p:cNvSpPr>
            <a:spLocks noChangeAspect="1"/>
          </p:cNvSpPr>
          <p:nvPr/>
        </p:nvSpPr>
        <p:spPr bwMode="auto">
          <a:xfrm>
            <a:off x="3806825" y="4081463"/>
            <a:ext cx="1614488" cy="374650"/>
          </a:xfrm>
          <a:custGeom>
            <a:avLst/>
            <a:gdLst>
              <a:gd name="T0" fmla="*/ 0 w 1269"/>
              <a:gd name="T1" fmla="*/ 295 h 295"/>
              <a:gd name="T2" fmla="*/ 1269 w 1269"/>
              <a:gd name="T3" fmla="*/ 0 h 295"/>
              <a:gd name="T4" fmla="*/ 1269 w 1269"/>
              <a:gd name="T5" fmla="*/ 146 h 295"/>
              <a:gd name="T6" fmla="*/ 0 w 1269"/>
              <a:gd name="T7" fmla="*/ 295 h 295"/>
              <a:gd name="T8" fmla="*/ 0 60000 65536"/>
              <a:gd name="T9" fmla="*/ 0 60000 65536"/>
              <a:gd name="T10" fmla="*/ 0 60000 65536"/>
              <a:gd name="T11" fmla="*/ 0 60000 65536"/>
              <a:gd name="T12" fmla="*/ 0 w 1269"/>
              <a:gd name="T13" fmla="*/ 0 h 295"/>
              <a:gd name="T14" fmla="*/ 1269 w 1269"/>
              <a:gd name="T15" fmla="*/ 295 h 29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9" h="295">
                <a:moveTo>
                  <a:pt x="0" y="295"/>
                </a:moveTo>
                <a:lnTo>
                  <a:pt x="1269" y="0"/>
                </a:lnTo>
                <a:lnTo>
                  <a:pt x="1269" y="146"/>
                </a:lnTo>
                <a:lnTo>
                  <a:pt x="0" y="295"/>
                </a:lnTo>
                <a:close/>
              </a:path>
            </a:pathLst>
          </a:custGeom>
          <a:solidFill>
            <a:srgbClr val="FDFC9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93" name="Freeform 44"/>
          <p:cNvSpPr>
            <a:spLocks noChangeAspect="1"/>
          </p:cNvSpPr>
          <p:nvPr/>
        </p:nvSpPr>
        <p:spPr bwMode="auto">
          <a:xfrm>
            <a:off x="3806825" y="4081463"/>
            <a:ext cx="1614488" cy="374650"/>
          </a:xfrm>
          <a:custGeom>
            <a:avLst/>
            <a:gdLst>
              <a:gd name="T0" fmla="*/ 0 w 1269"/>
              <a:gd name="T1" fmla="*/ 295 h 295"/>
              <a:gd name="T2" fmla="*/ 1269 w 1269"/>
              <a:gd name="T3" fmla="*/ 0 h 295"/>
              <a:gd name="T4" fmla="*/ 1269 w 1269"/>
              <a:gd name="T5" fmla="*/ 146 h 295"/>
              <a:gd name="T6" fmla="*/ 0 w 1269"/>
              <a:gd name="T7" fmla="*/ 295 h 295"/>
              <a:gd name="T8" fmla="*/ 0 60000 65536"/>
              <a:gd name="T9" fmla="*/ 0 60000 65536"/>
              <a:gd name="T10" fmla="*/ 0 60000 65536"/>
              <a:gd name="T11" fmla="*/ 0 60000 65536"/>
              <a:gd name="T12" fmla="*/ 0 w 1269"/>
              <a:gd name="T13" fmla="*/ 0 h 295"/>
              <a:gd name="T14" fmla="*/ 1269 w 1269"/>
              <a:gd name="T15" fmla="*/ 295 h 29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9" h="295">
                <a:moveTo>
                  <a:pt x="0" y="295"/>
                </a:moveTo>
                <a:lnTo>
                  <a:pt x="1269" y="0"/>
                </a:lnTo>
                <a:lnTo>
                  <a:pt x="1269" y="146"/>
                </a:lnTo>
                <a:lnTo>
                  <a:pt x="0" y="295"/>
                </a:lnTo>
              </a:path>
            </a:pathLst>
          </a:custGeom>
          <a:noFill/>
          <a:ln w="476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94" name="Freeform 45"/>
          <p:cNvSpPr>
            <a:spLocks noChangeAspect="1"/>
          </p:cNvSpPr>
          <p:nvPr/>
        </p:nvSpPr>
        <p:spPr bwMode="auto">
          <a:xfrm>
            <a:off x="3808413" y="4267200"/>
            <a:ext cx="1612900" cy="195263"/>
          </a:xfrm>
          <a:custGeom>
            <a:avLst/>
            <a:gdLst>
              <a:gd name="T0" fmla="*/ 0 w 1268"/>
              <a:gd name="T1" fmla="*/ 153 h 153"/>
              <a:gd name="T2" fmla="*/ 1268 w 1268"/>
              <a:gd name="T3" fmla="*/ 0 h 153"/>
              <a:gd name="T4" fmla="*/ 1268 w 1268"/>
              <a:gd name="T5" fmla="*/ 153 h 153"/>
              <a:gd name="T6" fmla="*/ 0 w 1268"/>
              <a:gd name="T7" fmla="*/ 153 h 153"/>
              <a:gd name="T8" fmla="*/ 0 60000 65536"/>
              <a:gd name="T9" fmla="*/ 0 60000 65536"/>
              <a:gd name="T10" fmla="*/ 0 60000 65536"/>
              <a:gd name="T11" fmla="*/ 0 60000 65536"/>
              <a:gd name="T12" fmla="*/ 0 w 1268"/>
              <a:gd name="T13" fmla="*/ 0 h 153"/>
              <a:gd name="T14" fmla="*/ 1268 w 1268"/>
              <a:gd name="T15" fmla="*/ 153 h 1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8" h="153">
                <a:moveTo>
                  <a:pt x="0" y="153"/>
                </a:moveTo>
                <a:lnTo>
                  <a:pt x="1268" y="0"/>
                </a:lnTo>
                <a:lnTo>
                  <a:pt x="1268" y="153"/>
                </a:lnTo>
                <a:lnTo>
                  <a:pt x="0" y="153"/>
                </a:lnTo>
                <a:close/>
              </a:path>
            </a:pathLst>
          </a:custGeom>
          <a:solidFill>
            <a:srgbClr val="FDFC9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95" name="Freeform 46"/>
          <p:cNvSpPr>
            <a:spLocks noChangeAspect="1"/>
          </p:cNvSpPr>
          <p:nvPr/>
        </p:nvSpPr>
        <p:spPr bwMode="auto">
          <a:xfrm>
            <a:off x="3808413" y="4267200"/>
            <a:ext cx="1612900" cy="195263"/>
          </a:xfrm>
          <a:custGeom>
            <a:avLst/>
            <a:gdLst>
              <a:gd name="T0" fmla="*/ 0 w 1268"/>
              <a:gd name="T1" fmla="*/ 153 h 153"/>
              <a:gd name="T2" fmla="*/ 1268 w 1268"/>
              <a:gd name="T3" fmla="*/ 0 h 153"/>
              <a:gd name="T4" fmla="*/ 1268 w 1268"/>
              <a:gd name="T5" fmla="*/ 153 h 153"/>
              <a:gd name="T6" fmla="*/ 0 w 1268"/>
              <a:gd name="T7" fmla="*/ 153 h 153"/>
              <a:gd name="T8" fmla="*/ 0 60000 65536"/>
              <a:gd name="T9" fmla="*/ 0 60000 65536"/>
              <a:gd name="T10" fmla="*/ 0 60000 65536"/>
              <a:gd name="T11" fmla="*/ 0 60000 65536"/>
              <a:gd name="T12" fmla="*/ 0 w 1268"/>
              <a:gd name="T13" fmla="*/ 0 h 153"/>
              <a:gd name="T14" fmla="*/ 1268 w 1268"/>
              <a:gd name="T15" fmla="*/ 153 h 1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8" h="153">
                <a:moveTo>
                  <a:pt x="0" y="153"/>
                </a:moveTo>
                <a:lnTo>
                  <a:pt x="1268" y="0"/>
                </a:lnTo>
                <a:lnTo>
                  <a:pt x="1268" y="153"/>
                </a:lnTo>
                <a:lnTo>
                  <a:pt x="0" y="153"/>
                </a:lnTo>
              </a:path>
            </a:pathLst>
          </a:custGeom>
          <a:noFill/>
          <a:ln w="476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96" name="Freeform 47"/>
          <p:cNvSpPr>
            <a:spLocks noChangeAspect="1"/>
          </p:cNvSpPr>
          <p:nvPr/>
        </p:nvSpPr>
        <p:spPr bwMode="auto">
          <a:xfrm>
            <a:off x="3808413" y="4267200"/>
            <a:ext cx="1612900" cy="195263"/>
          </a:xfrm>
          <a:custGeom>
            <a:avLst/>
            <a:gdLst>
              <a:gd name="T0" fmla="*/ 0 w 1268"/>
              <a:gd name="T1" fmla="*/ 153 h 153"/>
              <a:gd name="T2" fmla="*/ 1268 w 1268"/>
              <a:gd name="T3" fmla="*/ 0 h 153"/>
              <a:gd name="T4" fmla="*/ 1268 w 1268"/>
              <a:gd name="T5" fmla="*/ 153 h 153"/>
              <a:gd name="T6" fmla="*/ 0 w 1268"/>
              <a:gd name="T7" fmla="*/ 153 h 153"/>
              <a:gd name="T8" fmla="*/ 0 60000 65536"/>
              <a:gd name="T9" fmla="*/ 0 60000 65536"/>
              <a:gd name="T10" fmla="*/ 0 60000 65536"/>
              <a:gd name="T11" fmla="*/ 0 60000 65536"/>
              <a:gd name="T12" fmla="*/ 0 w 1268"/>
              <a:gd name="T13" fmla="*/ 0 h 153"/>
              <a:gd name="T14" fmla="*/ 1268 w 1268"/>
              <a:gd name="T15" fmla="*/ 153 h 1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8" h="153">
                <a:moveTo>
                  <a:pt x="0" y="153"/>
                </a:moveTo>
                <a:lnTo>
                  <a:pt x="1268" y="0"/>
                </a:lnTo>
                <a:lnTo>
                  <a:pt x="1268" y="153"/>
                </a:lnTo>
                <a:lnTo>
                  <a:pt x="0" y="153"/>
                </a:lnTo>
                <a:close/>
              </a:path>
            </a:pathLst>
          </a:custGeom>
          <a:solidFill>
            <a:srgbClr val="FDFC9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97" name="Freeform 48"/>
          <p:cNvSpPr>
            <a:spLocks noChangeAspect="1"/>
          </p:cNvSpPr>
          <p:nvPr/>
        </p:nvSpPr>
        <p:spPr bwMode="auto">
          <a:xfrm>
            <a:off x="3808413" y="4267200"/>
            <a:ext cx="1612900" cy="195263"/>
          </a:xfrm>
          <a:custGeom>
            <a:avLst/>
            <a:gdLst>
              <a:gd name="T0" fmla="*/ 0 w 1268"/>
              <a:gd name="T1" fmla="*/ 153 h 153"/>
              <a:gd name="T2" fmla="*/ 1268 w 1268"/>
              <a:gd name="T3" fmla="*/ 0 h 153"/>
              <a:gd name="T4" fmla="*/ 1268 w 1268"/>
              <a:gd name="T5" fmla="*/ 153 h 153"/>
              <a:gd name="T6" fmla="*/ 0 w 1268"/>
              <a:gd name="T7" fmla="*/ 153 h 153"/>
              <a:gd name="T8" fmla="*/ 0 60000 65536"/>
              <a:gd name="T9" fmla="*/ 0 60000 65536"/>
              <a:gd name="T10" fmla="*/ 0 60000 65536"/>
              <a:gd name="T11" fmla="*/ 0 60000 65536"/>
              <a:gd name="T12" fmla="*/ 0 w 1268"/>
              <a:gd name="T13" fmla="*/ 0 h 153"/>
              <a:gd name="T14" fmla="*/ 1268 w 1268"/>
              <a:gd name="T15" fmla="*/ 153 h 1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8" h="153">
                <a:moveTo>
                  <a:pt x="0" y="153"/>
                </a:moveTo>
                <a:lnTo>
                  <a:pt x="1268" y="0"/>
                </a:lnTo>
                <a:lnTo>
                  <a:pt x="1268" y="153"/>
                </a:lnTo>
                <a:lnTo>
                  <a:pt x="0" y="153"/>
                </a:lnTo>
              </a:path>
            </a:pathLst>
          </a:custGeom>
          <a:noFill/>
          <a:ln w="476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98" name="Freeform 49"/>
          <p:cNvSpPr>
            <a:spLocks noChangeAspect="1"/>
          </p:cNvSpPr>
          <p:nvPr/>
        </p:nvSpPr>
        <p:spPr bwMode="auto">
          <a:xfrm>
            <a:off x="3805238" y="3887788"/>
            <a:ext cx="1616075" cy="574675"/>
          </a:xfrm>
          <a:custGeom>
            <a:avLst/>
            <a:gdLst>
              <a:gd name="T0" fmla="*/ 0 w 1271"/>
              <a:gd name="T1" fmla="*/ 452 h 452"/>
              <a:gd name="T2" fmla="*/ 1271 w 1271"/>
              <a:gd name="T3" fmla="*/ 0 h 452"/>
              <a:gd name="T4" fmla="*/ 1271 w 1271"/>
              <a:gd name="T5" fmla="*/ 153 h 452"/>
              <a:gd name="T6" fmla="*/ 0 w 1271"/>
              <a:gd name="T7" fmla="*/ 452 h 452"/>
              <a:gd name="T8" fmla="*/ 0 60000 65536"/>
              <a:gd name="T9" fmla="*/ 0 60000 65536"/>
              <a:gd name="T10" fmla="*/ 0 60000 65536"/>
              <a:gd name="T11" fmla="*/ 0 60000 65536"/>
              <a:gd name="T12" fmla="*/ 0 w 1271"/>
              <a:gd name="T13" fmla="*/ 0 h 452"/>
              <a:gd name="T14" fmla="*/ 1271 w 1271"/>
              <a:gd name="T15" fmla="*/ 452 h 45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71" h="452">
                <a:moveTo>
                  <a:pt x="0" y="452"/>
                </a:moveTo>
                <a:lnTo>
                  <a:pt x="1271" y="0"/>
                </a:lnTo>
                <a:lnTo>
                  <a:pt x="1271" y="153"/>
                </a:lnTo>
                <a:lnTo>
                  <a:pt x="0" y="452"/>
                </a:lnTo>
                <a:close/>
              </a:path>
            </a:pathLst>
          </a:custGeom>
          <a:solidFill>
            <a:srgbClr val="FDFC9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299" name="Freeform 50"/>
          <p:cNvSpPr>
            <a:spLocks noChangeAspect="1"/>
          </p:cNvSpPr>
          <p:nvPr/>
        </p:nvSpPr>
        <p:spPr bwMode="auto">
          <a:xfrm>
            <a:off x="3805238" y="3887788"/>
            <a:ext cx="1616075" cy="574675"/>
          </a:xfrm>
          <a:custGeom>
            <a:avLst/>
            <a:gdLst>
              <a:gd name="T0" fmla="*/ 0 w 1271"/>
              <a:gd name="T1" fmla="*/ 452 h 452"/>
              <a:gd name="T2" fmla="*/ 1271 w 1271"/>
              <a:gd name="T3" fmla="*/ 0 h 452"/>
              <a:gd name="T4" fmla="*/ 1271 w 1271"/>
              <a:gd name="T5" fmla="*/ 153 h 452"/>
              <a:gd name="T6" fmla="*/ 0 w 1271"/>
              <a:gd name="T7" fmla="*/ 452 h 452"/>
              <a:gd name="T8" fmla="*/ 0 60000 65536"/>
              <a:gd name="T9" fmla="*/ 0 60000 65536"/>
              <a:gd name="T10" fmla="*/ 0 60000 65536"/>
              <a:gd name="T11" fmla="*/ 0 60000 65536"/>
              <a:gd name="T12" fmla="*/ 0 w 1271"/>
              <a:gd name="T13" fmla="*/ 0 h 452"/>
              <a:gd name="T14" fmla="*/ 1271 w 1271"/>
              <a:gd name="T15" fmla="*/ 452 h 45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71" h="452">
                <a:moveTo>
                  <a:pt x="0" y="452"/>
                </a:moveTo>
                <a:lnTo>
                  <a:pt x="1271" y="0"/>
                </a:lnTo>
                <a:lnTo>
                  <a:pt x="1271" y="153"/>
                </a:lnTo>
                <a:lnTo>
                  <a:pt x="0" y="452"/>
                </a:lnTo>
              </a:path>
            </a:pathLst>
          </a:custGeom>
          <a:noFill/>
          <a:ln w="476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300" name="Freeform 51"/>
          <p:cNvSpPr>
            <a:spLocks noChangeAspect="1"/>
          </p:cNvSpPr>
          <p:nvPr/>
        </p:nvSpPr>
        <p:spPr bwMode="auto">
          <a:xfrm>
            <a:off x="3806825" y="4081463"/>
            <a:ext cx="1614488" cy="374650"/>
          </a:xfrm>
          <a:custGeom>
            <a:avLst/>
            <a:gdLst>
              <a:gd name="T0" fmla="*/ 0 w 1269"/>
              <a:gd name="T1" fmla="*/ 295 h 295"/>
              <a:gd name="T2" fmla="*/ 1269 w 1269"/>
              <a:gd name="T3" fmla="*/ 0 h 295"/>
              <a:gd name="T4" fmla="*/ 1269 w 1269"/>
              <a:gd name="T5" fmla="*/ 146 h 295"/>
              <a:gd name="T6" fmla="*/ 0 w 1269"/>
              <a:gd name="T7" fmla="*/ 295 h 295"/>
              <a:gd name="T8" fmla="*/ 0 60000 65536"/>
              <a:gd name="T9" fmla="*/ 0 60000 65536"/>
              <a:gd name="T10" fmla="*/ 0 60000 65536"/>
              <a:gd name="T11" fmla="*/ 0 60000 65536"/>
              <a:gd name="T12" fmla="*/ 0 w 1269"/>
              <a:gd name="T13" fmla="*/ 0 h 295"/>
              <a:gd name="T14" fmla="*/ 1269 w 1269"/>
              <a:gd name="T15" fmla="*/ 295 h 29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9" h="295">
                <a:moveTo>
                  <a:pt x="0" y="295"/>
                </a:moveTo>
                <a:lnTo>
                  <a:pt x="1269" y="0"/>
                </a:lnTo>
                <a:lnTo>
                  <a:pt x="1269" y="146"/>
                </a:lnTo>
                <a:lnTo>
                  <a:pt x="0" y="295"/>
                </a:lnTo>
                <a:close/>
              </a:path>
            </a:pathLst>
          </a:custGeom>
          <a:solidFill>
            <a:srgbClr val="FDFC9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301" name="Freeform 52"/>
          <p:cNvSpPr>
            <a:spLocks noChangeAspect="1"/>
          </p:cNvSpPr>
          <p:nvPr/>
        </p:nvSpPr>
        <p:spPr bwMode="auto">
          <a:xfrm>
            <a:off x="3806825" y="4081463"/>
            <a:ext cx="1614488" cy="374650"/>
          </a:xfrm>
          <a:custGeom>
            <a:avLst/>
            <a:gdLst>
              <a:gd name="T0" fmla="*/ 0 w 1269"/>
              <a:gd name="T1" fmla="*/ 295 h 295"/>
              <a:gd name="T2" fmla="*/ 1269 w 1269"/>
              <a:gd name="T3" fmla="*/ 0 h 295"/>
              <a:gd name="T4" fmla="*/ 1269 w 1269"/>
              <a:gd name="T5" fmla="*/ 146 h 295"/>
              <a:gd name="T6" fmla="*/ 0 w 1269"/>
              <a:gd name="T7" fmla="*/ 295 h 295"/>
              <a:gd name="T8" fmla="*/ 0 60000 65536"/>
              <a:gd name="T9" fmla="*/ 0 60000 65536"/>
              <a:gd name="T10" fmla="*/ 0 60000 65536"/>
              <a:gd name="T11" fmla="*/ 0 60000 65536"/>
              <a:gd name="T12" fmla="*/ 0 w 1269"/>
              <a:gd name="T13" fmla="*/ 0 h 295"/>
              <a:gd name="T14" fmla="*/ 1269 w 1269"/>
              <a:gd name="T15" fmla="*/ 295 h 29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9" h="295">
                <a:moveTo>
                  <a:pt x="0" y="295"/>
                </a:moveTo>
                <a:lnTo>
                  <a:pt x="1269" y="0"/>
                </a:lnTo>
                <a:lnTo>
                  <a:pt x="1269" y="146"/>
                </a:lnTo>
                <a:lnTo>
                  <a:pt x="0" y="295"/>
                </a:lnTo>
              </a:path>
            </a:pathLst>
          </a:custGeom>
          <a:noFill/>
          <a:ln w="476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302" name="Freeform 53"/>
          <p:cNvSpPr>
            <a:spLocks noChangeAspect="1"/>
          </p:cNvSpPr>
          <p:nvPr/>
        </p:nvSpPr>
        <p:spPr bwMode="auto">
          <a:xfrm>
            <a:off x="3808413" y="4267200"/>
            <a:ext cx="1612900" cy="195263"/>
          </a:xfrm>
          <a:custGeom>
            <a:avLst/>
            <a:gdLst>
              <a:gd name="T0" fmla="*/ 0 w 1268"/>
              <a:gd name="T1" fmla="*/ 153 h 153"/>
              <a:gd name="T2" fmla="*/ 1268 w 1268"/>
              <a:gd name="T3" fmla="*/ 0 h 153"/>
              <a:gd name="T4" fmla="*/ 1268 w 1268"/>
              <a:gd name="T5" fmla="*/ 153 h 153"/>
              <a:gd name="T6" fmla="*/ 0 w 1268"/>
              <a:gd name="T7" fmla="*/ 153 h 153"/>
              <a:gd name="T8" fmla="*/ 0 60000 65536"/>
              <a:gd name="T9" fmla="*/ 0 60000 65536"/>
              <a:gd name="T10" fmla="*/ 0 60000 65536"/>
              <a:gd name="T11" fmla="*/ 0 60000 65536"/>
              <a:gd name="T12" fmla="*/ 0 w 1268"/>
              <a:gd name="T13" fmla="*/ 0 h 153"/>
              <a:gd name="T14" fmla="*/ 1268 w 1268"/>
              <a:gd name="T15" fmla="*/ 153 h 1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8" h="153">
                <a:moveTo>
                  <a:pt x="0" y="153"/>
                </a:moveTo>
                <a:lnTo>
                  <a:pt x="1268" y="0"/>
                </a:lnTo>
                <a:lnTo>
                  <a:pt x="1268" y="153"/>
                </a:lnTo>
                <a:lnTo>
                  <a:pt x="0" y="153"/>
                </a:lnTo>
                <a:close/>
              </a:path>
            </a:pathLst>
          </a:custGeom>
          <a:solidFill>
            <a:srgbClr val="FDFC9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303" name="Freeform 54"/>
          <p:cNvSpPr>
            <a:spLocks noChangeAspect="1"/>
          </p:cNvSpPr>
          <p:nvPr/>
        </p:nvSpPr>
        <p:spPr bwMode="auto">
          <a:xfrm>
            <a:off x="3808413" y="4267200"/>
            <a:ext cx="1612900" cy="195263"/>
          </a:xfrm>
          <a:custGeom>
            <a:avLst/>
            <a:gdLst>
              <a:gd name="T0" fmla="*/ 0 w 1268"/>
              <a:gd name="T1" fmla="*/ 153 h 153"/>
              <a:gd name="T2" fmla="*/ 1268 w 1268"/>
              <a:gd name="T3" fmla="*/ 0 h 153"/>
              <a:gd name="T4" fmla="*/ 1268 w 1268"/>
              <a:gd name="T5" fmla="*/ 153 h 153"/>
              <a:gd name="T6" fmla="*/ 0 w 1268"/>
              <a:gd name="T7" fmla="*/ 153 h 153"/>
              <a:gd name="T8" fmla="*/ 0 60000 65536"/>
              <a:gd name="T9" fmla="*/ 0 60000 65536"/>
              <a:gd name="T10" fmla="*/ 0 60000 65536"/>
              <a:gd name="T11" fmla="*/ 0 60000 65536"/>
              <a:gd name="T12" fmla="*/ 0 w 1268"/>
              <a:gd name="T13" fmla="*/ 0 h 153"/>
              <a:gd name="T14" fmla="*/ 1268 w 1268"/>
              <a:gd name="T15" fmla="*/ 153 h 1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8" h="153">
                <a:moveTo>
                  <a:pt x="0" y="153"/>
                </a:moveTo>
                <a:lnTo>
                  <a:pt x="1268" y="0"/>
                </a:lnTo>
                <a:lnTo>
                  <a:pt x="1268" y="153"/>
                </a:lnTo>
                <a:lnTo>
                  <a:pt x="0" y="153"/>
                </a:lnTo>
              </a:path>
            </a:pathLst>
          </a:custGeom>
          <a:noFill/>
          <a:ln w="476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304" name="Freeform 55"/>
          <p:cNvSpPr>
            <a:spLocks noChangeAspect="1"/>
          </p:cNvSpPr>
          <p:nvPr/>
        </p:nvSpPr>
        <p:spPr bwMode="auto">
          <a:xfrm>
            <a:off x="3808413" y="4267200"/>
            <a:ext cx="1612900" cy="195263"/>
          </a:xfrm>
          <a:custGeom>
            <a:avLst/>
            <a:gdLst>
              <a:gd name="T0" fmla="*/ 0 w 1268"/>
              <a:gd name="T1" fmla="*/ 153 h 153"/>
              <a:gd name="T2" fmla="*/ 1268 w 1268"/>
              <a:gd name="T3" fmla="*/ 0 h 153"/>
              <a:gd name="T4" fmla="*/ 1268 w 1268"/>
              <a:gd name="T5" fmla="*/ 153 h 153"/>
              <a:gd name="T6" fmla="*/ 0 w 1268"/>
              <a:gd name="T7" fmla="*/ 153 h 153"/>
              <a:gd name="T8" fmla="*/ 0 60000 65536"/>
              <a:gd name="T9" fmla="*/ 0 60000 65536"/>
              <a:gd name="T10" fmla="*/ 0 60000 65536"/>
              <a:gd name="T11" fmla="*/ 0 60000 65536"/>
              <a:gd name="T12" fmla="*/ 0 w 1268"/>
              <a:gd name="T13" fmla="*/ 0 h 153"/>
              <a:gd name="T14" fmla="*/ 1268 w 1268"/>
              <a:gd name="T15" fmla="*/ 153 h 1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8" h="153">
                <a:moveTo>
                  <a:pt x="0" y="153"/>
                </a:moveTo>
                <a:lnTo>
                  <a:pt x="1268" y="0"/>
                </a:lnTo>
                <a:lnTo>
                  <a:pt x="1268" y="153"/>
                </a:lnTo>
                <a:lnTo>
                  <a:pt x="0" y="153"/>
                </a:lnTo>
                <a:close/>
              </a:path>
            </a:pathLst>
          </a:custGeom>
          <a:solidFill>
            <a:srgbClr val="FDFC9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305" name="Freeform 56"/>
          <p:cNvSpPr>
            <a:spLocks noChangeAspect="1"/>
          </p:cNvSpPr>
          <p:nvPr/>
        </p:nvSpPr>
        <p:spPr bwMode="auto">
          <a:xfrm>
            <a:off x="3808413" y="4267200"/>
            <a:ext cx="1612900" cy="195263"/>
          </a:xfrm>
          <a:custGeom>
            <a:avLst/>
            <a:gdLst>
              <a:gd name="T0" fmla="*/ 0 w 1268"/>
              <a:gd name="T1" fmla="*/ 153 h 153"/>
              <a:gd name="T2" fmla="*/ 1268 w 1268"/>
              <a:gd name="T3" fmla="*/ 0 h 153"/>
              <a:gd name="T4" fmla="*/ 1268 w 1268"/>
              <a:gd name="T5" fmla="*/ 153 h 153"/>
              <a:gd name="T6" fmla="*/ 0 w 1268"/>
              <a:gd name="T7" fmla="*/ 153 h 153"/>
              <a:gd name="T8" fmla="*/ 0 60000 65536"/>
              <a:gd name="T9" fmla="*/ 0 60000 65536"/>
              <a:gd name="T10" fmla="*/ 0 60000 65536"/>
              <a:gd name="T11" fmla="*/ 0 60000 65536"/>
              <a:gd name="T12" fmla="*/ 0 w 1268"/>
              <a:gd name="T13" fmla="*/ 0 h 153"/>
              <a:gd name="T14" fmla="*/ 1268 w 1268"/>
              <a:gd name="T15" fmla="*/ 153 h 1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8" h="153">
                <a:moveTo>
                  <a:pt x="0" y="153"/>
                </a:moveTo>
                <a:lnTo>
                  <a:pt x="1268" y="0"/>
                </a:lnTo>
                <a:lnTo>
                  <a:pt x="1268" y="153"/>
                </a:lnTo>
                <a:lnTo>
                  <a:pt x="0" y="153"/>
                </a:lnTo>
              </a:path>
            </a:pathLst>
          </a:custGeom>
          <a:noFill/>
          <a:ln w="476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306" name="Freeform 57"/>
          <p:cNvSpPr>
            <a:spLocks noChangeAspect="1"/>
          </p:cNvSpPr>
          <p:nvPr/>
        </p:nvSpPr>
        <p:spPr bwMode="auto">
          <a:xfrm>
            <a:off x="3805238" y="3887788"/>
            <a:ext cx="1616075" cy="574675"/>
          </a:xfrm>
          <a:custGeom>
            <a:avLst/>
            <a:gdLst>
              <a:gd name="T0" fmla="*/ 0 w 1271"/>
              <a:gd name="T1" fmla="*/ 452 h 452"/>
              <a:gd name="T2" fmla="*/ 1271 w 1271"/>
              <a:gd name="T3" fmla="*/ 0 h 452"/>
              <a:gd name="T4" fmla="*/ 1271 w 1271"/>
              <a:gd name="T5" fmla="*/ 153 h 452"/>
              <a:gd name="T6" fmla="*/ 0 w 1271"/>
              <a:gd name="T7" fmla="*/ 452 h 452"/>
              <a:gd name="T8" fmla="*/ 0 60000 65536"/>
              <a:gd name="T9" fmla="*/ 0 60000 65536"/>
              <a:gd name="T10" fmla="*/ 0 60000 65536"/>
              <a:gd name="T11" fmla="*/ 0 60000 65536"/>
              <a:gd name="T12" fmla="*/ 0 w 1271"/>
              <a:gd name="T13" fmla="*/ 0 h 452"/>
              <a:gd name="T14" fmla="*/ 1271 w 1271"/>
              <a:gd name="T15" fmla="*/ 452 h 45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71" h="452">
                <a:moveTo>
                  <a:pt x="0" y="452"/>
                </a:moveTo>
                <a:lnTo>
                  <a:pt x="1271" y="0"/>
                </a:lnTo>
                <a:lnTo>
                  <a:pt x="1271" y="153"/>
                </a:lnTo>
                <a:lnTo>
                  <a:pt x="0" y="452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307" name="Freeform 58"/>
          <p:cNvSpPr>
            <a:spLocks noChangeAspect="1"/>
          </p:cNvSpPr>
          <p:nvPr/>
        </p:nvSpPr>
        <p:spPr bwMode="auto">
          <a:xfrm>
            <a:off x="3805238" y="3887788"/>
            <a:ext cx="1616075" cy="574675"/>
          </a:xfrm>
          <a:custGeom>
            <a:avLst/>
            <a:gdLst>
              <a:gd name="T0" fmla="*/ 0 w 1271"/>
              <a:gd name="T1" fmla="*/ 452 h 452"/>
              <a:gd name="T2" fmla="*/ 1271 w 1271"/>
              <a:gd name="T3" fmla="*/ 0 h 452"/>
              <a:gd name="T4" fmla="*/ 1271 w 1271"/>
              <a:gd name="T5" fmla="*/ 153 h 452"/>
              <a:gd name="T6" fmla="*/ 0 w 1271"/>
              <a:gd name="T7" fmla="*/ 452 h 452"/>
              <a:gd name="T8" fmla="*/ 0 60000 65536"/>
              <a:gd name="T9" fmla="*/ 0 60000 65536"/>
              <a:gd name="T10" fmla="*/ 0 60000 65536"/>
              <a:gd name="T11" fmla="*/ 0 60000 65536"/>
              <a:gd name="T12" fmla="*/ 0 w 1271"/>
              <a:gd name="T13" fmla="*/ 0 h 452"/>
              <a:gd name="T14" fmla="*/ 1271 w 1271"/>
              <a:gd name="T15" fmla="*/ 452 h 45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71" h="452">
                <a:moveTo>
                  <a:pt x="0" y="452"/>
                </a:moveTo>
                <a:lnTo>
                  <a:pt x="1271" y="0"/>
                </a:lnTo>
                <a:lnTo>
                  <a:pt x="1271" y="153"/>
                </a:lnTo>
                <a:lnTo>
                  <a:pt x="0" y="452"/>
                </a:lnTo>
              </a:path>
            </a:pathLst>
          </a:custGeom>
          <a:noFill/>
          <a:ln w="476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308" name="Freeform 59"/>
          <p:cNvSpPr>
            <a:spLocks noChangeAspect="1"/>
          </p:cNvSpPr>
          <p:nvPr/>
        </p:nvSpPr>
        <p:spPr bwMode="auto">
          <a:xfrm>
            <a:off x="3806825" y="4081463"/>
            <a:ext cx="1614488" cy="374650"/>
          </a:xfrm>
          <a:custGeom>
            <a:avLst/>
            <a:gdLst>
              <a:gd name="T0" fmla="*/ 0 w 1269"/>
              <a:gd name="T1" fmla="*/ 295 h 295"/>
              <a:gd name="T2" fmla="*/ 1269 w 1269"/>
              <a:gd name="T3" fmla="*/ 0 h 295"/>
              <a:gd name="T4" fmla="*/ 1269 w 1269"/>
              <a:gd name="T5" fmla="*/ 146 h 295"/>
              <a:gd name="T6" fmla="*/ 0 w 1269"/>
              <a:gd name="T7" fmla="*/ 295 h 295"/>
              <a:gd name="T8" fmla="*/ 0 60000 65536"/>
              <a:gd name="T9" fmla="*/ 0 60000 65536"/>
              <a:gd name="T10" fmla="*/ 0 60000 65536"/>
              <a:gd name="T11" fmla="*/ 0 60000 65536"/>
              <a:gd name="T12" fmla="*/ 0 w 1269"/>
              <a:gd name="T13" fmla="*/ 0 h 295"/>
              <a:gd name="T14" fmla="*/ 1269 w 1269"/>
              <a:gd name="T15" fmla="*/ 295 h 29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9" h="295">
                <a:moveTo>
                  <a:pt x="0" y="295"/>
                </a:moveTo>
                <a:lnTo>
                  <a:pt x="1269" y="0"/>
                </a:lnTo>
                <a:lnTo>
                  <a:pt x="1269" y="146"/>
                </a:lnTo>
                <a:lnTo>
                  <a:pt x="0" y="295"/>
                </a:lnTo>
                <a:close/>
              </a:path>
            </a:pathLst>
          </a:custGeom>
          <a:solidFill>
            <a:srgbClr val="FDFC9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309" name="Freeform 60"/>
          <p:cNvSpPr>
            <a:spLocks noChangeAspect="1"/>
          </p:cNvSpPr>
          <p:nvPr/>
        </p:nvSpPr>
        <p:spPr bwMode="auto">
          <a:xfrm>
            <a:off x="3806825" y="4081463"/>
            <a:ext cx="1614488" cy="374650"/>
          </a:xfrm>
          <a:custGeom>
            <a:avLst/>
            <a:gdLst>
              <a:gd name="T0" fmla="*/ 0 w 1269"/>
              <a:gd name="T1" fmla="*/ 295 h 295"/>
              <a:gd name="T2" fmla="*/ 1269 w 1269"/>
              <a:gd name="T3" fmla="*/ 0 h 295"/>
              <a:gd name="T4" fmla="*/ 1269 w 1269"/>
              <a:gd name="T5" fmla="*/ 146 h 295"/>
              <a:gd name="T6" fmla="*/ 0 w 1269"/>
              <a:gd name="T7" fmla="*/ 295 h 295"/>
              <a:gd name="T8" fmla="*/ 0 60000 65536"/>
              <a:gd name="T9" fmla="*/ 0 60000 65536"/>
              <a:gd name="T10" fmla="*/ 0 60000 65536"/>
              <a:gd name="T11" fmla="*/ 0 60000 65536"/>
              <a:gd name="T12" fmla="*/ 0 w 1269"/>
              <a:gd name="T13" fmla="*/ 0 h 295"/>
              <a:gd name="T14" fmla="*/ 1269 w 1269"/>
              <a:gd name="T15" fmla="*/ 295 h 29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9" h="295">
                <a:moveTo>
                  <a:pt x="0" y="295"/>
                </a:moveTo>
                <a:lnTo>
                  <a:pt x="1269" y="0"/>
                </a:lnTo>
                <a:lnTo>
                  <a:pt x="1269" y="146"/>
                </a:lnTo>
                <a:lnTo>
                  <a:pt x="0" y="295"/>
                </a:lnTo>
              </a:path>
            </a:pathLst>
          </a:custGeom>
          <a:solidFill>
            <a:schemeClr val="hlink"/>
          </a:solidFill>
          <a:ln w="476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310" name="Freeform 61"/>
          <p:cNvSpPr>
            <a:spLocks noChangeAspect="1"/>
          </p:cNvSpPr>
          <p:nvPr/>
        </p:nvSpPr>
        <p:spPr bwMode="auto">
          <a:xfrm>
            <a:off x="3808413" y="4267200"/>
            <a:ext cx="1612900" cy="195263"/>
          </a:xfrm>
          <a:custGeom>
            <a:avLst/>
            <a:gdLst>
              <a:gd name="T0" fmla="*/ 0 w 1268"/>
              <a:gd name="T1" fmla="*/ 153 h 153"/>
              <a:gd name="T2" fmla="*/ 1268 w 1268"/>
              <a:gd name="T3" fmla="*/ 0 h 153"/>
              <a:gd name="T4" fmla="*/ 1268 w 1268"/>
              <a:gd name="T5" fmla="*/ 153 h 153"/>
              <a:gd name="T6" fmla="*/ 0 w 1268"/>
              <a:gd name="T7" fmla="*/ 153 h 153"/>
              <a:gd name="T8" fmla="*/ 0 60000 65536"/>
              <a:gd name="T9" fmla="*/ 0 60000 65536"/>
              <a:gd name="T10" fmla="*/ 0 60000 65536"/>
              <a:gd name="T11" fmla="*/ 0 60000 65536"/>
              <a:gd name="T12" fmla="*/ 0 w 1268"/>
              <a:gd name="T13" fmla="*/ 0 h 153"/>
              <a:gd name="T14" fmla="*/ 1268 w 1268"/>
              <a:gd name="T15" fmla="*/ 153 h 1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8" h="153">
                <a:moveTo>
                  <a:pt x="0" y="153"/>
                </a:moveTo>
                <a:lnTo>
                  <a:pt x="1268" y="0"/>
                </a:lnTo>
                <a:lnTo>
                  <a:pt x="1268" y="153"/>
                </a:lnTo>
                <a:lnTo>
                  <a:pt x="0" y="153"/>
                </a:lnTo>
                <a:close/>
              </a:path>
            </a:pathLst>
          </a:custGeom>
          <a:solidFill>
            <a:srgbClr val="FDFC9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311" name="Freeform 62"/>
          <p:cNvSpPr>
            <a:spLocks noChangeAspect="1"/>
          </p:cNvSpPr>
          <p:nvPr/>
        </p:nvSpPr>
        <p:spPr bwMode="auto">
          <a:xfrm>
            <a:off x="3808413" y="4267200"/>
            <a:ext cx="1612900" cy="195263"/>
          </a:xfrm>
          <a:custGeom>
            <a:avLst/>
            <a:gdLst>
              <a:gd name="T0" fmla="*/ 0 w 1268"/>
              <a:gd name="T1" fmla="*/ 153 h 153"/>
              <a:gd name="T2" fmla="*/ 1268 w 1268"/>
              <a:gd name="T3" fmla="*/ 0 h 153"/>
              <a:gd name="T4" fmla="*/ 1268 w 1268"/>
              <a:gd name="T5" fmla="*/ 153 h 153"/>
              <a:gd name="T6" fmla="*/ 0 w 1268"/>
              <a:gd name="T7" fmla="*/ 153 h 153"/>
              <a:gd name="T8" fmla="*/ 0 60000 65536"/>
              <a:gd name="T9" fmla="*/ 0 60000 65536"/>
              <a:gd name="T10" fmla="*/ 0 60000 65536"/>
              <a:gd name="T11" fmla="*/ 0 60000 65536"/>
              <a:gd name="T12" fmla="*/ 0 w 1268"/>
              <a:gd name="T13" fmla="*/ 0 h 153"/>
              <a:gd name="T14" fmla="*/ 1268 w 1268"/>
              <a:gd name="T15" fmla="*/ 153 h 1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8" h="153">
                <a:moveTo>
                  <a:pt x="0" y="153"/>
                </a:moveTo>
                <a:lnTo>
                  <a:pt x="1268" y="0"/>
                </a:lnTo>
                <a:lnTo>
                  <a:pt x="1268" y="153"/>
                </a:lnTo>
                <a:lnTo>
                  <a:pt x="0" y="153"/>
                </a:lnTo>
              </a:path>
            </a:pathLst>
          </a:custGeom>
          <a:noFill/>
          <a:ln w="476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312" name="Freeform 63"/>
          <p:cNvSpPr>
            <a:spLocks noChangeAspect="1"/>
          </p:cNvSpPr>
          <p:nvPr/>
        </p:nvSpPr>
        <p:spPr bwMode="auto">
          <a:xfrm>
            <a:off x="3808413" y="4267200"/>
            <a:ext cx="1612900" cy="195263"/>
          </a:xfrm>
          <a:custGeom>
            <a:avLst/>
            <a:gdLst>
              <a:gd name="T0" fmla="*/ 0 w 1268"/>
              <a:gd name="T1" fmla="*/ 153 h 153"/>
              <a:gd name="T2" fmla="*/ 1268 w 1268"/>
              <a:gd name="T3" fmla="*/ 0 h 153"/>
              <a:gd name="T4" fmla="*/ 1268 w 1268"/>
              <a:gd name="T5" fmla="*/ 153 h 153"/>
              <a:gd name="T6" fmla="*/ 0 w 1268"/>
              <a:gd name="T7" fmla="*/ 153 h 153"/>
              <a:gd name="T8" fmla="*/ 0 60000 65536"/>
              <a:gd name="T9" fmla="*/ 0 60000 65536"/>
              <a:gd name="T10" fmla="*/ 0 60000 65536"/>
              <a:gd name="T11" fmla="*/ 0 60000 65536"/>
              <a:gd name="T12" fmla="*/ 0 w 1268"/>
              <a:gd name="T13" fmla="*/ 0 h 153"/>
              <a:gd name="T14" fmla="*/ 1268 w 1268"/>
              <a:gd name="T15" fmla="*/ 153 h 1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8" h="153">
                <a:moveTo>
                  <a:pt x="0" y="153"/>
                </a:moveTo>
                <a:lnTo>
                  <a:pt x="1268" y="0"/>
                </a:lnTo>
                <a:lnTo>
                  <a:pt x="1268" y="153"/>
                </a:lnTo>
                <a:lnTo>
                  <a:pt x="0" y="153"/>
                </a:lnTo>
                <a:close/>
              </a:path>
            </a:pathLst>
          </a:custGeom>
          <a:solidFill>
            <a:srgbClr val="FDFC9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313" name="Freeform 64"/>
          <p:cNvSpPr>
            <a:spLocks noChangeAspect="1"/>
          </p:cNvSpPr>
          <p:nvPr/>
        </p:nvSpPr>
        <p:spPr bwMode="auto">
          <a:xfrm>
            <a:off x="3808413" y="4267200"/>
            <a:ext cx="1612900" cy="195263"/>
          </a:xfrm>
          <a:custGeom>
            <a:avLst/>
            <a:gdLst>
              <a:gd name="T0" fmla="*/ 0 w 1268"/>
              <a:gd name="T1" fmla="*/ 153 h 153"/>
              <a:gd name="T2" fmla="*/ 1268 w 1268"/>
              <a:gd name="T3" fmla="*/ 0 h 153"/>
              <a:gd name="T4" fmla="*/ 1268 w 1268"/>
              <a:gd name="T5" fmla="*/ 153 h 153"/>
              <a:gd name="T6" fmla="*/ 0 w 1268"/>
              <a:gd name="T7" fmla="*/ 153 h 153"/>
              <a:gd name="T8" fmla="*/ 0 60000 65536"/>
              <a:gd name="T9" fmla="*/ 0 60000 65536"/>
              <a:gd name="T10" fmla="*/ 0 60000 65536"/>
              <a:gd name="T11" fmla="*/ 0 60000 65536"/>
              <a:gd name="T12" fmla="*/ 0 w 1268"/>
              <a:gd name="T13" fmla="*/ 0 h 153"/>
              <a:gd name="T14" fmla="*/ 1268 w 1268"/>
              <a:gd name="T15" fmla="*/ 153 h 1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8" h="153">
                <a:moveTo>
                  <a:pt x="0" y="153"/>
                </a:moveTo>
                <a:lnTo>
                  <a:pt x="1268" y="0"/>
                </a:lnTo>
                <a:lnTo>
                  <a:pt x="1268" y="153"/>
                </a:lnTo>
                <a:lnTo>
                  <a:pt x="0" y="153"/>
                </a:lnTo>
              </a:path>
            </a:pathLst>
          </a:custGeom>
          <a:noFill/>
          <a:ln w="476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314" name="Rectangle 65"/>
          <p:cNvSpPr>
            <a:spLocks noChangeAspect="1" noChangeArrowheads="1"/>
          </p:cNvSpPr>
          <p:nvPr/>
        </p:nvSpPr>
        <p:spPr bwMode="auto">
          <a:xfrm>
            <a:off x="4451350" y="3944938"/>
            <a:ext cx="9175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solidFill>
                  <a:srgbClr val="000000"/>
                </a:solidFill>
              </a:rPr>
              <a:t>Stabilization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315" name="Rectangle 66"/>
          <p:cNvSpPr>
            <a:spLocks noChangeAspect="1" noChangeArrowheads="1"/>
          </p:cNvSpPr>
          <p:nvPr/>
        </p:nvSpPr>
        <p:spPr bwMode="auto">
          <a:xfrm>
            <a:off x="4576763" y="4106863"/>
            <a:ext cx="6350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solidFill>
                  <a:srgbClr val="000000"/>
                </a:solidFill>
              </a:rPr>
              <a:t> Triangle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316" name="Freeform 67"/>
          <p:cNvSpPr>
            <a:spLocks noChangeAspect="1"/>
          </p:cNvSpPr>
          <p:nvPr/>
        </p:nvSpPr>
        <p:spPr bwMode="auto">
          <a:xfrm>
            <a:off x="3781425" y="4446588"/>
            <a:ext cx="1643063" cy="28575"/>
          </a:xfrm>
          <a:custGeom>
            <a:avLst/>
            <a:gdLst>
              <a:gd name="T0" fmla="*/ 1293 w 1293"/>
              <a:gd name="T1" fmla="*/ 12 h 22"/>
              <a:gd name="T2" fmla="*/ 1293 w 1293"/>
              <a:gd name="T3" fmla="*/ 0 h 22"/>
              <a:gd name="T4" fmla="*/ 0 w 1293"/>
              <a:gd name="T5" fmla="*/ 0 h 22"/>
              <a:gd name="T6" fmla="*/ 0 w 1293"/>
              <a:gd name="T7" fmla="*/ 22 h 22"/>
              <a:gd name="T8" fmla="*/ 1293 w 1293"/>
              <a:gd name="T9" fmla="*/ 22 h 22"/>
              <a:gd name="T10" fmla="*/ 1293 w 1293"/>
              <a:gd name="T11" fmla="*/ 12 h 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93"/>
              <a:gd name="T19" fmla="*/ 0 h 22"/>
              <a:gd name="T20" fmla="*/ 1293 w 1293"/>
              <a:gd name="T21" fmla="*/ 22 h 2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93" h="22">
                <a:moveTo>
                  <a:pt x="1293" y="12"/>
                </a:moveTo>
                <a:lnTo>
                  <a:pt x="1293" y="0"/>
                </a:lnTo>
                <a:lnTo>
                  <a:pt x="0" y="0"/>
                </a:lnTo>
                <a:lnTo>
                  <a:pt x="0" y="22"/>
                </a:lnTo>
                <a:lnTo>
                  <a:pt x="1293" y="22"/>
                </a:lnTo>
                <a:lnTo>
                  <a:pt x="1293" y="12"/>
                </a:lnTo>
                <a:close/>
              </a:path>
            </a:pathLst>
          </a:custGeom>
          <a:solidFill>
            <a:srgbClr val="EE9C68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317" name="Line 72"/>
          <p:cNvSpPr>
            <a:spLocks noChangeAspect="1" noChangeShapeType="1"/>
          </p:cNvSpPr>
          <p:nvPr/>
        </p:nvSpPr>
        <p:spPr bwMode="auto">
          <a:xfrm flipV="1">
            <a:off x="3771900" y="3059113"/>
            <a:ext cx="1647825" cy="138430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7318" name="Text Box 73"/>
          <p:cNvSpPr txBox="1">
            <a:spLocks noChangeAspect="1" noChangeArrowheads="1"/>
          </p:cNvSpPr>
          <p:nvPr/>
        </p:nvSpPr>
        <p:spPr bwMode="auto">
          <a:xfrm>
            <a:off x="6705600" y="4495800"/>
            <a:ext cx="19796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b="1">
                <a:solidFill>
                  <a:srgbClr val="000000"/>
                </a:solidFill>
              </a:rPr>
              <a:t>Renewables &amp; Biostorage</a:t>
            </a:r>
          </a:p>
        </p:txBody>
      </p:sp>
      <p:sp>
        <p:nvSpPr>
          <p:cNvPr id="437319" name="Freeform 74"/>
          <p:cNvSpPr>
            <a:spLocks noChangeAspect="1"/>
          </p:cNvSpPr>
          <p:nvPr/>
        </p:nvSpPr>
        <p:spPr bwMode="auto">
          <a:xfrm>
            <a:off x="6865938" y="5257800"/>
            <a:ext cx="1677987" cy="381000"/>
          </a:xfrm>
          <a:custGeom>
            <a:avLst/>
            <a:gdLst>
              <a:gd name="T0" fmla="*/ 0 w 777"/>
              <a:gd name="T1" fmla="*/ 99 h 99"/>
              <a:gd name="T2" fmla="*/ 777 w 777"/>
              <a:gd name="T3" fmla="*/ 0 h 99"/>
              <a:gd name="T4" fmla="*/ 777 w 777"/>
              <a:gd name="T5" fmla="*/ 99 h 99"/>
              <a:gd name="T6" fmla="*/ 0 w 777"/>
              <a:gd name="T7" fmla="*/ 99 h 99"/>
              <a:gd name="T8" fmla="*/ 0 60000 65536"/>
              <a:gd name="T9" fmla="*/ 0 60000 65536"/>
              <a:gd name="T10" fmla="*/ 0 60000 65536"/>
              <a:gd name="T11" fmla="*/ 0 60000 65536"/>
              <a:gd name="T12" fmla="*/ 0 w 777"/>
              <a:gd name="T13" fmla="*/ 0 h 99"/>
              <a:gd name="T14" fmla="*/ 777 w 777"/>
              <a:gd name="T15" fmla="*/ 99 h 9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77" h="99">
                <a:moveTo>
                  <a:pt x="0" y="99"/>
                </a:moveTo>
                <a:lnTo>
                  <a:pt x="777" y="0"/>
                </a:lnTo>
                <a:lnTo>
                  <a:pt x="777" y="99"/>
                </a:lnTo>
                <a:lnTo>
                  <a:pt x="0" y="99"/>
                </a:lnTo>
                <a:close/>
              </a:path>
            </a:pathLst>
          </a:custGeom>
          <a:solidFill>
            <a:srgbClr val="00FF00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endParaRPr lang="en-US" b="1">
              <a:solidFill>
                <a:schemeClr val="bg2"/>
              </a:solidFill>
            </a:endParaRPr>
          </a:p>
        </p:txBody>
      </p:sp>
      <p:sp>
        <p:nvSpPr>
          <p:cNvPr id="437320" name="Text Box 80"/>
          <p:cNvSpPr txBox="1">
            <a:spLocks noChangeArrowheads="1"/>
          </p:cNvSpPr>
          <p:nvPr/>
        </p:nvSpPr>
        <p:spPr bwMode="auto">
          <a:xfrm>
            <a:off x="1625600" y="838200"/>
            <a:ext cx="6705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15 Wedge Strategies in 4 Categories</a:t>
            </a:r>
          </a:p>
        </p:txBody>
      </p:sp>
      <p:sp>
        <p:nvSpPr>
          <p:cNvPr id="437321" name="Rectangle 83"/>
          <p:cNvSpPr>
            <a:spLocks noChangeArrowheads="1"/>
          </p:cNvSpPr>
          <p:nvPr/>
        </p:nvSpPr>
        <p:spPr bwMode="auto">
          <a:xfrm>
            <a:off x="3276600" y="990600"/>
            <a:ext cx="2603500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437322" name="Rectangle 85"/>
          <p:cNvSpPr>
            <a:spLocks noChangeAspect="1" noChangeArrowheads="1"/>
          </p:cNvSpPr>
          <p:nvPr/>
        </p:nvSpPr>
        <p:spPr bwMode="auto">
          <a:xfrm>
            <a:off x="685800" y="4724400"/>
            <a:ext cx="1498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b="1">
                <a:solidFill>
                  <a:srgbClr val="000000"/>
                </a:solidFill>
              </a:rPr>
              <a:t>Nuclear Power  </a:t>
            </a:r>
          </a:p>
        </p:txBody>
      </p:sp>
      <p:sp>
        <p:nvSpPr>
          <p:cNvPr id="437323" name="Freeform 86"/>
          <p:cNvSpPr>
            <a:spLocks noChangeAspect="1"/>
          </p:cNvSpPr>
          <p:nvPr/>
        </p:nvSpPr>
        <p:spPr bwMode="auto">
          <a:xfrm>
            <a:off x="541338" y="5189538"/>
            <a:ext cx="1679575" cy="379412"/>
          </a:xfrm>
          <a:custGeom>
            <a:avLst/>
            <a:gdLst>
              <a:gd name="T0" fmla="*/ 0 w 777"/>
              <a:gd name="T1" fmla="*/ 99 h 99"/>
              <a:gd name="T2" fmla="*/ 777 w 777"/>
              <a:gd name="T3" fmla="*/ 0 h 99"/>
              <a:gd name="T4" fmla="*/ 777 w 777"/>
              <a:gd name="T5" fmla="*/ 99 h 99"/>
              <a:gd name="T6" fmla="*/ 0 w 777"/>
              <a:gd name="T7" fmla="*/ 99 h 99"/>
              <a:gd name="T8" fmla="*/ 0 60000 65536"/>
              <a:gd name="T9" fmla="*/ 0 60000 65536"/>
              <a:gd name="T10" fmla="*/ 0 60000 65536"/>
              <a:gd name="T11" fmla="*/ 0 60000 65536"/>
              <a:gd name="T12" fmla="*/ 0 w 777"/>
              <a:gd name="T13" fmla="*/ 0 h 99"/>
              <a:gd name="T14" fmla="*/ 777 w 777"/>
              <a:gd name="T15" fmla="*/ 99 h 9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77" h="99">
                <a:moveTo>
                  <a:pt x="0" y="99"/>
                </a:moveTo>
                <a:lnTo>
                  <a:pt x="777" y="0"/>
                </a:lnTo>
                <a:lnTo>
                  <a:pt x="777" y="99"/>
                </a:lnTo>
                <a:lnTo>
                  <a:pt x="0" y="99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324" name="Rectangle 87"/>
          <p:cNvSpPr>
            <a:spLocks noChangeArrowheads="1"/>
          </p:cNvSpPr>
          <p:nvPr/>
        </p:nvSpPr>
        <p:spPr bwMode="auto">
          <a:xfrm>
            <a:off x="381000" y="4495800"/>
            <a:ext cx="2387600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325" name="Freeform 91"/>
          <p:cNvSpPr>
            <a:spLocks/>
          </p:cNvSpPr>
          <p:nvPr/>
        </p:nvSpPr>
        <p:spPr bwMode="auto">
          <a:xfrm>
            <a:off x="3560763" y="2862263"/>
            <a:ext cx="2032000" cy="1716087"/>
          </a:xfrm>
          <a:custGeom>
            <a:avLst/>
            <a:gdLst>
              <a:gd name="T0" fmla="*/ 0 w 1280"/>
              <a:gd name="T1" fmla="*/ 1081 h 1081"/>
              <a:gd name="T2" fmla="*/ 1280 w 1280"/>
              <a:gd name="T3" fmla="*/ 0 h 1081"/>
              <a:gd name="T4" fmla="*/ 1280 w 1280"/>
              <a:gd name="T5" fmla="*/ 1081 h 1081"/>
              <a:gd name="T6" fmla="*/ 0 w 1280"/>
              <a:gd name="T7" fmla="*/ 1081 h 1081"/>
              <a:gd name="T8" fmla="*/ 0 60000 65536"/>
              <a:gd name="T9" fmla="*/ 0 60000 65536"/>
              <a:gd name="T10" fmla="*/ 0 60000 65536"/>
              <a:gd name="T11" fmla="*/ 0 60000 65536"/>
              <a:gd name="T12" fmla="*/ 0 w 1280"/>
              <a:gd name="T13" fmla="*/ 0 h 1081"/>
              <a:gd name="T14" fmla="*/ 1280 w 1280"/>
              <a:gd name="T15" fmla="*/ 1081 h 10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80" h="1081">
                <a:moveTo>
                  <a:pt x="0" y="1081"/>
                </a:moveTo>
                <a:lnTo>
                  <a:pt x="1280" y="0"/>
                </a:lnTo>
                <a:lnTo>
                  <a:pt x="1280" y="1081"/>
                </a:lnTo>
                <a:lnTo>
                  <a:pt x="0" y="1081"/>
                </a:lnTo>
              </a:path>
            </a:pathLst>
          </a:custGeom>
          <a:solidFill>
            <a:srgbClr val="FFCC99"/>
          </a:solidFill>
          <a:ln w="4763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326" name="Freeform 92"/>
          <p:cNvSpPr>
            <a:spLocks/>
          </p:cNvSpPr>
          <p:nvPr/>
        </p:nvSpPr>
        <p:spPr bwMode="auto">
          <a:xfrm>
            <a:off x="3544888" y="4559300"/>
            <a:ext cx="2052637" cy="34925"/>
          </a:xfrm>
          <a:custGeom>
            <a:avLst/>
            <a:gdLst>
              <a:gd name="T0" fmla="*/ 1293 w 1293"/>
              <a:gd name="T1" fmla="*/ 12 h 22"/>
              <a:gd name="T2" fmla="*/ 1293 w 1293"/>
              <a:gd name="T3" fmla="*/ 0 h 22"/>
              <a:gd name="T4" fmla="*/ 0 w 1293"/>
              <a:gd name="T5" fmla="*/ 0 h 22"/>
              <a:gd name="T6" fmla="*/ 0 w 1293"/>
              <a:gd name="T7" fmla="*/ 22 h 22"/>
              <a:gd name="T8" fmla="*/ 1293 w 1293"/>
              <a:gd name="T9" fmla="*/ 22 h 22"/>
              <a:gd name="T10" fmla="*/ 1293 w 1293"/>
              <a:gd name="T11" fmla="*/ 12 h 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93"/>
              <a:gd name="T19" fmla="*/ 0 h 22"/>
              <a:gd name="T20" fmla="*/ 1293 w 1293"/>
              <a:gd name="T21" fmla="*/ 22 h 2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93" h="22">
                <a:moveTo>
                  <a:pt x="1293" y="12"/>
                </a:moveTo>
                <a:lnTo>
                  <a:pt x="1293" y="0"/>
                </a:lnTo>
                <a:lnTo>
                  <a:pt x="0" y="0"/>
                </a:lnTo>
                <a:lnTo>
                  <a:pt x="0" y="22"/>
                </a:lnTo>
                <a:lnTo>
                  <a:pt x="1293" y="22"/>
                </a:lnTo>
                <a:lnTo>
                  <a:pt x="1293" y="12"/>
                </a:lnTo>
                <a:close/>
              </a:path>
            </a:pathLst>
          </a:custGeom>
          <a:solidFill>
            <a:srgbClr val="EE9C68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327" name="Rectangle 93"/>
          <p:cNvSpPr>
            <a:spLocks noChangeArrowheads="1"/>
          </p:cNvSpPr>
          <p:nvPr/>
        </p:nvSpPr>
        <p:spPr bwMode="auto">
          <a:xfrm>
            <a:off x="3392488" y="4654550"/>
            <a:ext cx="3111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200" b="1">
                <a:solidFill>
                  <a:srgbClr val="000000"/>
                </a:solidFill>
              </a:rPr>
              <a:t>2010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328" name="Rectangle 94"/>
          <p:cNvSpPr>
            <a:spLocks noChangeArrowheads="1"/>
          </p:cNvSpPr>
          <p:nvPr/>
        </p:nvSpPr>
        <p:spPr bwMode="auto">
          <a:xfrm>
            <a:off x="5376863" y="4654550"/>
            <a:ext cx="3111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200" b="1">
                <a:solidFill>
                  <a:srgbClr val="000000"/>
                </a:solidFill>
              </a:rPr>
              <a:t>2060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329" name="Line 97"/>
          <p:cNvSpPr>
            <a:spLocks noChangeShapeType="1"/>
          </p:cNvSpPr>
          <p:nvPr/>
        </p:nvSpPr>
        <p:spPr bwMode="auto">
          <a:xfrm flipV="1">
            <a:off x="3533775" y="2827338"/>
            <a:ext cx="2057400" cy="172720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7330" name="Line 99"/>
          <p:cNvSpPr>
            <a:spLocks noChangeShapeType="1"/>
          </p:cNvSpPr>
          <p:nvPr/>
        </p:nvSpPr>
        <p:spPr bwMode="auto">
          <a:xfrm flipV="1">
            <a:off x="3584575" y="4402138"/>
            <a:ext cx="1993900" cy="152400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7331" name="Line 100"/>
          <p:cNvSpPr>
            <a:spLocks noChangeShapeType="1"/>
          </p:cNvSpPr>
          <p:nvPr/>
        </p:nvSpPr>
        <p:spPr bwMode="auto">
          <a:xfrm flipV="1">
            <a:off x="3584575" y="4211638"/>
            <a:ext cx="2006600" cy="342900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7332" name="Line 101"/>
          <p:cNvSpPr>
            <a:spLocks noChangeShapeType="1"/>
          </p:cNvSpPr>
          <p:nvPr/>
        </p:nvSpPr>
        <p:spPr bwMode="auto">
          <a:xfrm flipV="1">
            <a:off x="3571875" y="4008438"/>
            <a:ext cx="2006600" cy="546100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7333" name="Line 102"/>
          <p:cNvSpPr>
            <a:spLocks noChangeShapeType="1"/>
          </p:cNvSpPr>
          <p:nvPr/>
        </p:nvSpPr>
        <p:spPr bwMode="auto">
          <a:xfrm flipV="1">
            <a:off x="3584575" y="3779838"/>
            <a:ext cx="2006600" cy="774700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7334" name="Line 103"/>
          <p:cNvSpPr>
            <a:spLocks noChangeShapeType="1"/>
          </p:cNvSpPr>
          <p:nvPr/>
        </p:nvSpPr>
        <p:spPr bwMode="auto">
          <a:xfrm flipV="1">
            <a:off x="3597275" y="3563938"/>
            <a:ext cx="1968500" cy="977900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7335" name="Line 104"/>
          <p:cNvSpPr>
            <a:spLocks noChangeShapeType="1"/>
          </p:cNvSpPr>
          <p:nvPr/>
        </p:nvSpPr>
        <p:spPr bwMode="auto">
          <a:xfrm flipV="1">
            <a:off x="3559175" y="3335338"/>
            <a:ext cx="2019300" cy="1231900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7336" name="Line 105"/>
          <p:cNvSpPr>
            <a:spLocks noChangeShapeType="1"/>
          </p:cNvSpPr>
          <p:nvPr/>
        </p:nvSpPr>
        <p:spPr bwMode="auto">
          <a:xfrm flipV="1">
            <a:off x="3533775" y="3106738"/>
            <a:ext cx="2044700" cy="1473200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7337" name="Rectangle 106"/>
          <p:cNvSpPr>
            <a:spLocks noChangeArrowheads="1"/>
          </p:cNvSpPr>
          <p:nvPr/>
        </p:nvSpPr>
        <p:spPr bwMode="auto">
          <a:xfrm>
            <a:off x="4564063" y="4097338"/>
            <a:ext cx="6350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solidFill>
                  <a:srgbClr val="000000"/>
                </a:solidFill>
              </a:rPr>
              <a:t> Triangle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338" name="Rectangle 107"/>
          <p:cNvSpPr>
            <a:spLocks noChangeArrowheads="1"/>
          </p:cNvSpPr>
          <p:nvPr/>
        </p:nvSpPr>
        <p:spPr bwMode="auto">
          <a:xfrm>
            <a:off x="4419600" y="3881438"/>
            <a:ext cx="9175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solidFill>
                  <a:srgbClr val="000000"/>
                </a:solidFill>
              </a:rPr>
              <a:t>Stabilization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437339" name="Rectangle 4"/>
          <p:cNvSpPr>
            <a:spLocks noChangeAspect="1" noChangeArrowheads="1"/>
          </p:cNvSpPr>
          <p:nvPr/>
        </p:nvSpPr>
        <p:spPr bwMode="auto">
          <a:xfrm>
            <a:off x="7650163" y="1219200"/>
            <a:ext cx="2222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700" b="1">
                <a:solidFill>
                  <a:schemeClr val="bg2"/>
                </a:solidFill>
              </a:rPr>
              <a:t> </a:t>
            </a:r>
            <a:endParaRPr lang="en-US" b="1">
              <a:solidFill>
                <a:schemeClr val="bg2"/>
              </a:solidFill>
            </a:endParaRPr>
          </a:p>
        </p:txBody>
      </p:sp>
      <p:sp>
        <p:nvSpPr>
          <p:cNvPr id="437340" name="Freeform 75"/>
          <p:cNvSpPr>
            <a:spLocks noChangeAspect="1"/>
          </p:cNvSpPr>
          <p:nvPr/>
        </p:nvSpPr>
        <p:spPr bwMode="auto">
          <a:xfrm>
            <a:off x="6854825" y="2957513"/>
            <a:ext cx="1679575" cy="381000"/>
          </a:xfrm>
          <a:custGeom>
            <a:avLst/>
            <a:gdLst>
              <a:gd name="T0" fmla="*/ 0 w 777"/>
              <a:gd name="T1" fmla="*/ 99 h 99"/>
              <a:gd name="T2" fmla="*/ 777 w 777"/>
              <a:gd name="T3" fmla="*/ 0 h 99"/>
              <a:gd name="T4" fmla="*/ 777 w 777"/>
              <a:gd name="T5" fmla="*/ 99 h 99"/>
              <a:gd name="T6" fmla="*/ 0 w 777"/>
              <a:gd name="T7" fmla="*/ 99 h 99"/>
              <a:gd name="T8" fmla="*/ 0 60000 65536"/>
              <a:gd name="T9" fmla="*/ 0 60000 65536"/>
              <a:gd name="T10" fmla="*/ 0 60000 65536"/>
              <a:gd name="T11" fmla="*/ 0 60000 65536"/>
              <a:gd name="T12" fmla="*/ 0 w 777"/>
              <a:gd name="T13" fmla="*/ 0 h 99"/>
              <a:gd name="T14" fmla="*/ 777 w 777"/>
              <a:gd name="T15" fmla="*/ 99 h 9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77" h="99">
                <a:moveTo>
                  <a:pt x="0" y="99"/>
                </a:moveTo>
                <a:lnTo>
                  <a:pt x="777" y="0"/>
                </a:lnTo>
                <a:lnTo>
                  <a:pt x="777" y="99"/>
                </a:lnTo>
                <a:lnTo>
                  <a:pt x="0" y="99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endParaRPr lang="en-US" b="1">
              <a:solidFill>
                <a:schemeClr val="bg2"/>
              </a:solidFill>
            </a:endParaRPr>
          </a:p>
        </p:txBody>
      </p:sp>
      <p:sp>
        <p:nvSpPr>
          <p:cNvPr id="437341" name="Rectangle 93"/>
          <p:cNvSpPr>
            <a:spLocks noChangeArrowheads="1"/>
          </p:cNvSpPr>
          <p:nvPr/>
        </p:nvSpPr>
        <p:spPr bwMode="auto">
          <a:xfrm>
            <a:off x="6705600" y="2103438"/>
            <a:ext cx="1981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US" b="1">
                <a:solidFill>
                  <a:srgbClr val="000000"/>
                </a:solidFill>
              </a:rPr>
              <a:t>Fossil Fuel-Based Strategies</a:t>
            </a:r>
          </a:p>
        </p:txBody>
      </p:sp>
      <p:sp>
        <p:nvSpPr>
          <p:cNvPr id="437343" name="Line 95"/>
          <p:cNvSpPr>
            <a:spLocks noChangeShapeType="1"/>
          </p:cNvSpPr>
          <p:nvPr/>
        </p:nvSpPr>
        <p:spPr bwMode="auto">
          <a:xfrm flipV="1">
            <a:off x="2552700" y="5153025"/>
            <a:ext cx="609600" cy="261938"/>
          </a:xfrm>
          <a:prstGeom prst="line">
            <a:avLst/>
          </a:prstGeom>
          <a:noFill/>
          <a:ln w="57150">
            <a:solidFill>
              <a:srgbClr val="80808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7344" name="Line 96"/>
          <p:cNvSpPr>
            <a:spLocks noChangeShapeType="1"/>
          </p:cNvSpPr>
          <p:nvPr/>
        </p:nvSpPr>
        <p:spPr bwMode="auto">
          <a:xfrm flipH="1">
            <a:off x="6029325" y="3403600"/>
            <a:ext cx="609600" cy="261938"/>
          </a:xfrm>
          <a:prstGeom prst="line">
            <a:avLst/>
          </a:prstGeom>
          <a:noFill/>
          <a:ln w="57150">
            <a:solidFill>
              <a:srgbClr val="80808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7345" name="Line 97"/>
          <p:cNvSpPr>
            <a:spLocks noChangeShapeType="1"/>
          </p:cNvSpPr>
          <p:nvPr/>
        </p:nvSpPr>
        <p:spPr bwMode="auto">
          <a:xfrm>
            <a:off x="2581275" y="3440113"/>
            <a:ext cx="609600" cy="261937"/>
          </a:xfrm>
          <a:prstGeom prst="line">
            <a:avLst/>
          </a:prstGeom>
          <a:noFill/>
          <a:ln w="57150">
            <a:solidFill>
              <a:srgbClr val="80808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7346" name="Line 98"/>
          <p:cNvSpPr>
            <a:spLocks noChangeShapeType="1"/>
          </p:cNvSpPr>
          <p:nvPr/>
        </p:nvSpPr>
        <p:spPr bwMode="auto">
          <a:xfrm flipH="1" flipV="1">
            <a:off x="6072188" y="5143500"/>
            <a:ext cx="609600" cy="261938"/>
          </a:xfrm>
          <a:prstGeom prst="line">
            <a:avLst/>
          </a:prstGeom>
          <a:noFill/>
          <a:ln w="57150">
            <a:solidFill>
              <a:srgbClr val="80808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A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</p:txBody>
      </p:sp>
      <p:sp>
        <p:nvSpPr>
          <p:cNvPr id="155673" name="Oval 25"/>
          <p:cNvSpPr>
            <a:spLocks noChangeArrowheads="1"/>
          </p:cNvSpPr>
          <p:nvPr/>
        </p:nvSpPr>
        <p:spPr bwMode="auto">
          <a:xfrm>
            <a:off x="6815138" y="4165600"/>
            <a:ext cx="1676400" cy="7429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5658" name="Text Box 10"/>
          <p:cNvSpPr txBox="1">
            <a:spLocks noChangeArrowheads="1"/>
          </p:cNvSpPr>
          <p:nvPr/>
        </p:nvSpPr>
        <p:spPr bwMode="auto">
          <a:xfrm>
            <a:off x="2862263" y="2986088"/>
            <a:ext cx="34464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Double the fuel efficiency of the world’s cars </a:t>
            </a:r>
            <a:r>
              <a:rPr lang="en-US" sz="16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or</a:t>
            </a: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 halve miles traveled</a:t>
            </a:r>
          </a:p>
        </p:txBody>
      </p:sp>
      <p:sp>
        <p:nvSpPr>
          <p:cNvPr id="155659" name="Text Box 11"/>
          <p:cNvSpPr txBox="1">
            <a:spLocks noChangeArrowheads="1"/>
          </p:cNvSpPr>
          <p:nvPr/>
        </p:nvSpPr>
        <p:spPr bwMode="auto">
          <a:xfrm>
            <a:off x="2819400" y="911225"/>
            <a:ext cx="29638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Produce today’s electric capacity with double today’s efficiency</a:t>
            </a:r>
          </a:p>
        </p:txBody>
      </p:sp>
      <p:sp>
        <p:nvSpPr>
          <p:cNvPr id="155661" name="Text Box 13"/>
          <p:cNvSpPr txBox="1">
            <a:spLocks noChangeArrowheads="1"/>
          </p:cNvSpPr>
          <p:nvPr/>
        </p:nvSpPr>
        <p:spPr bwMode="auto">
          <a:xfrm>
            <a:off x="2916238" y="5060950"/>
            <a:ext cx="2878137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Use best efficiency practices in all residential and commercial buildings</a:t>
            </a:r>
          </a:p>
        </p:txBody>
      </p:sp>
      <p:sp>
        <p:nvSpPr>
          <p:cNvPr id="155666" name="Text Box 18"/>
          <p:cNvSpPr txBox="1">
            <a:spLocks noChangeArrowheads="1"/>
          </p:cNvSpPr>
          <p:nvPr/>
        </p:nvSpPr>
        <p:spPr bwMode="auto">
          <a:xfrm>
            <a:off x="2824163" y="5999163"/>
            <a:ext cx="3059112" cy="730250"/>
          </a:xfrm>
          <a:prstGeom prst="rect">
            <a:avLst/>
          </a:prstGeom>
          <a:solidFill>
            <a:srgbClr val="E2E1EB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400" b="1">
                <a:solidFill>
                  <a:schemeClr val="bg1"/>
                </a:solidFill>
              </a:rPr>
              <a:t>Replacing all the world’s incandescent bulbs with CFL’s would provide 1/4 of one wedge</a:t>
            </a:r>
          </a:p>
        </p:txBody>
      </p:sp>
      <p:sp>
        <p:nvSpPr>
          <p:cNvPr id="155667" name="Text Box 19"/>
          <p:cNvSpPr txBox="1">
            <a:spLocks noChangeArrowheads="1"/>
          </p:cNvSpPr>
          <p:nvPr/>
        </p:nvSpPr>
        <p:spPr bwMode="auto">
          <a:xfrm>
            <a:off x="6246813" y="184150"/>
            <a:ext cx="34655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40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Efficiency</a:t>
            </a:r>
          </a:p>
        </p:txBody>
      </p:sp>
      <p:sp>
        <p:nvSpPr>
          <p:cNvPr id="155668" name="Text Box 20"/>
          <p:cNvSpPr txBox="1">
            <a:spLocks noChangeArrowheads="1"/>
          </p:cNvSpPr>
          <p:nvPr/>
        </p:nvSpPr>
        <p:spPr bwMode="auto">
          <a:xfrm>
            <a:off x="2838450" y="3806825"/>
            <a:ext cx="3070225" cy="517525"/>
          </a:xfrm>
          <a:prstGeom prst="rect">
            <a:avLst/>
          </a:prstGeom>
          <a:solidFill>
            <a:srgbClr val="E2E1EB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400" b="1">
                <a:solidFill>
                  <a:schemeClr val="bg1"/>
                </a:solidFill>
              </a:rPr>
              <a:t>There are about 600 million cars today, with 2 billion projected for 2055</a:t>
            </a:r>
          </a:p>
        </p:txBody>
      </p:sp>
      <p:sp>
        <p:nvSpPr>
          <p:cNvPr id="155669" name="Text Box 21"/>
          <p:cNvSpPr txBox="1">
            <a:spLocks noChangeArrowheads="1"/>
          </p:cNvSpPr>
          <p:nvPr/>
        </p:nvSpPr>
        <p:spPr bwMode="auto">
          <a:xfrm>
            <a:off x="2822575" y="1612900"/>
            <a:ext cx="2609850" cy="517525"/>
          </a:xfrm>
          <a:prstGeom prst="rect">
            <a:avLst/>
          </a:prstGeom>
          <a:solidFill>
            <a:srgbClr val="E2E1EB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400" b="1">
                <a:solidFill>
                  <a:schemeClr val="bg1"/>
                </a:solidFill>
              </a:rPr>
              <a:t>Average coal plant efficiency is 32% today</a:t>
            </a:r>
          </a:p>
        </p:txBody>
      </p:sp>
      <p:sp>
        <p:nvSpPr>
          <p:cNvPr id="155672" name="Text Box 24"/>
          <p:cNvSpPr txBox="1">
            <a:spLocks noChangeArrowheads="1"/>
          </p:cNvSpPr>
          <p:nvPr/>
        </p:nvSpPr>
        <p:spPr bwMode="auto">
          <a:xfrm>
            <a:off x="7037388" y="4349750"/>
            <a:ext cx="1771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accent1"/>
                </a:solidFill>
              </a:rPr>
              <a:t>E, T, H / $</a:t>
            </a:r>
          </a:p>
        </p:txBody>
      </p:sp>
      <p:sp>
        <p:nvSpPr>
          <p:cNvPr id="155674" name="Text Box 26"/>
          <p:cNvSpPr txBox="1">
            <a:spLocks noChangeArrowheads="1"/>
          </p:cNvSpPr>
          <p:nvPr/>
        </p:nvSpPr>
        <p:spPr bwMode="auto">
          <a:xfrm>
            <a:off x="6577013" y="6410325"/>
            <a:ext cx="25669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000"/>
              <a:t>Photos courtesy of Ford Motor Co., DOE,  EPA </a:t>
            </a:r>
          </a:p>
        </p:txBody>
      </p:sp>
      <p:sp>
        <p:nvSpPr>
          <p:cNvPr id="155675" name="Text Box 27"/>
          <p:cNvSpPr txBox="1">
            <a:spLocks noChangeArrowheads="1"/>
          </p:cNvSpPr>
          <p:nvPr/>
        </p:nvSpPr>
        <p:spPr bwMode="auto">
          <a:xfrm>
            <a:off x="7016750" y="5067300"/>
            <a:ext cx="1968500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solidFill>
                  <a:schemeClr val="bg2"/>
                </a:solidFill>
              </a:rPr>
              <a:t>Sector s affected:</a:t>
            </a:r>
          </a:p>
          <a:p>
            <a:pPr>
              <a:spcBef>
                <a:spcPct val="50000"/>
              </a:spcBef>
            </a:pPr>
            <a:r>
              <a:rPr lang="en-US" sz="1000">
                <a:solidFill>
                  <a:schemeClr val="bg2"/>
                </a:solidFill>
              </a:rPr>
              <a:t>E = Electricity, T =Transport,  </a:t>
            </a:r>
          </a:p>
          <a:p>
            <a:pPr>
              <a:spcBef>
                <a:spcPct val="50000"/>
              </a:spcBef>
            </a:pPr>
            <a:r>
              <a:rPr lang="en-US" sz="1000">
                <a:solidFill>
                  <a:schemeClr val="bg2"/>
                </a:solidFill>
              </a:rPr>
              <a:t>  H = Heat</a:t>
            </a:r>
          </a:p>
          <a:p>
            <a:pPr>
              <a:spcBef>
                <a:spcPct val="50000"/>
              </a:spcBef>
            </a:pPr>
            <a:r>
              <a:rPr lang="en-US" sz="1000">
                <a:solidFill>
                  <a:schemeClr val="bg2"/>
                </a:solidFill>
              </a:rPr>
              <a:t>Cost based on scale of $ to $$$</a:t>
            </a:r>
          </a:p>
        </p:txBody>
      </p:sp>
      <p:sp>
        <p:nvSpPr>
          <p:cNvPr id="155676" name="AutoShape 28"/>
          <p:cNvSpPr>
            <a:spLocks noChangeArrowheads="1"/>
          </p:cNvSpPr>
          <p:nvPr/>
        </p:nvSpPr>
        <p:spPr bwMode="auto">
          <a:xfrm rot="-5400000">
            <a:off x="6383338" y="4676775"/>
            <a:ext cx="977900" cy="431800"/>
          </a:xfrm>
          <a:prstGeom prst="curvedDownArrow">
            <a:avLst>
              <a:gd name="adj1" fmla="val 45294"/>
              <a:gd name="adj2" fmla="val 90588"/>
              <a:gd name="adj3" fmla="val 305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55653" name="Picture 5" descr="AFB_Steam_plant_DOE_photo_hires"/>
          <p:cNvPicPr>
            <a:picLocks noChangeAspect="1" noChangeArrowheads="1"/>
          </p:cNvPicPr>
          <p:nvPr/>
        </p:nvPicPr>
        <p:blipFill>
          <a:blip r:embed="rId3" cstate="print"/>
          <a:srcRect b="16666"/>
          <a:stretch>
            <a:fillRect/>
          </a:stretch>
        </p:blipFill>
        <p:spPr bwMode="auto">
          <a:xfrm>
            <a:off x="0" y="436563"/>
            <a:ext cx="2835275" cy="1889125"/>
          </a:xfrm>
          <a:prstGeom prst="rect">
            <a:avLst/>
          </a:prstGeom>
          <a:noFill/>
        </p:spPr>
      </p:pic>
      <p:pic>
        <p:nvPicPr>
          <p:cNvPr id="155652" name="Picture 4" descr="escape_hybrid"/>
          <p:cNvPicPr>
            <a:picLocks noChangeAspect="1" noChangeArrowheads="1"/>
          </p:cNvPicPr>
          <p:nvPr/>
        </p:nvPicPr>
        <p:blipFill>
          <a:blip r:embed="rId4"/>
          <a:srcRect r="9966"/>
          <a:stretch>
            <a:fillRect/>
          </a:stretch>
        </p:blipFill>
        <p:spPr bwMode="auto">
          <a:xfrm>
            <a:off x="0" y="2794000"/>
            <a:ext cx="2854325" cy="1749425"/>
          </a:xfrm>
          <a:prstGeom prst="rect">
            <a:avLst/>
          </a:prstGeom>
          <a:noFill/>
        </p:spPr>
      </p:pic>
      <p:pic>
        <p:nvPicPr>
          <p:cNvPr id="155655" name="Picture 7" descr="Air Leakage Image"/>
          <p:cNvPicPr>
            <a:picLocks noChangeAspect="1" noChangeArrowheads="1"/>
          </p:cNvPicPr>
          <p:nvPr/>
        </p:nvPicPr>
        <p:blipFill>
          <a:blip r:embed="rId5"/>
          <a:srcRect l="1904" t="2499" r="1904" b="10001"/>
          <a:stretch>
            <a:fillRect/>
          </a:stretch>
        </p:blipFill>
        <p:spPr bwMode="auto">
          <a:xfrm>
            <a:off x="0" y="4932363"/>
            <a:ext cx="2838450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</p:txBody>
      </p:sp>
      <p:pic>
        <p:nvPicPr>
          <p:cNvPr id="74764" name="Picture 12" descr="bp_tanker_tech_semina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62025" y="2017713"/>
            <a:ext cx="3228975" cy="1166812"/>
          </a:xfrm>
          <a:prstGeom prst="rect">
            <a:avLst/>
          </a:prstGeom>
          <a:noFill/>
        </p:spPr>
      </p:pic>
      <p:sp>
        <p:nvSpPr>
          <p:cNvPr id="74775" name="AutoShape 23"/>
          <p:cNvSpPr>
            <a:spLocks noChangeArrowheads="1"/>
          </p:cNvSpPr>
          <p:nvPr/>
        </p:nvSpPr>
        <p:spPr bwMode="auto">
          <a:xfrm>
            <a:off x="4257675" y="2476500"/>
            <a:ext cx="1190625" cy="266700"/>
          </a:xfrm>
          <a:prstGeom prst="rightArrow">
            <a:avLst>
              <a:gd name="adj1" fmla="val 50000"/>
              <a:gd name="adj2" fmla="val 111607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76" name="Text Box 24"/>
          <p:cNvSpPr txBox="1">
            <a:spLocks noChangeArrowheads="1"/>
          </p:cNvSpPr>
          <p:nvPr/>
        </p:nvSpPr>
        <p:spPr bwMode="auto">
          <a:xfrm>
            <a:off x="933450" y="3495675"/>
            <a:ext cx="38385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Substitute 1400 natural gas electric plants for an equal number of coal-fired facilities</a:t>
            </a:r>
          </a:p>
        </p:txBody>
      </p:sp>
      <p:sp>
        <p:nvSpPr>
          <p:cNvPr id="74777" name="Text Box 25"/>
          <p:cNvSpPr txBox="1">
            <a:spLocks noChangeArrowheads="1"/>
          </p:cNvSpPr>
          <p:nvPr/>
        </p:nvSpPr>
        <p:spPr bwMode="auto">
          <a:xfrm>
            <a:off x="3806825" y="5149850"/>
            <a:ext cx="3848100" cy="457200"/>
          </a:xfrm>
          <a:prstGeom prst="rect">
            <a:avLst/>
          </a:prstGeom>
          <a:solidFill>
            <a:srgbClr val="E2E1EB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200" b="1">
                <a:solidFill>
                  <a:schemeClr val="bg1"/>
                </a:solidFill>
              </a:rPr>
              <a:t>A wedge requires an amount of natural gas equal to that used for all purposes today</a:t>
            </a:r>
          </a:p>
        </p:txBody>
      </p:sp>
      <p:sp>
        <p:nvSpPr>
          <p:cNvPr id="74778" name="Text Box 26"/>
          <p:cNvSpPr txBox="1">
            <a:spLocks noChangeArrowheads="1"/>
          </p:cNvSpPr>
          <p:nvPr/>
        </p:nvSpPr>
        <p:spPr bwMode="auto">
          <a:xfrm>
            <a:off x="309563" y="152400"/>
            <a:ext cx="34655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600" b="1" i="1"/>
              <a:t>Fuel Switching</a:t>
            </a:r>
          </a:p>
        </p:txBody>
      </p:sp>
      <p:pic>
        <p:nvPicPr>
          <p:cNvPr id="74781" name="Picture 2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43538" y="758825"/>
            <a:ext cx="3343275" cy="333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4782" name="Text Box 30"/>
          <p:cNvSpPr txBox="1">
            <a:spLocks noChangeArrowheads="1"/>
          </p:cNvSpPr>
          <p:nvPr/>
        </p:nvSpPr>
        <p:spPr bwMode="auto">
          <a:xfrm>
            <a:off x="6096000" y="4105275"/>
            <a:ext cx="28860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Photo by J.C. Willett (U.S. Geological Survey). </a:t>
            </a:r>
          </a:p>
        </p:txBody>
      </p:sp>
      <p:sp>
        <p:nvSpPr>
          <p:cNvPr id="74784" name="Oval 32"/>
          <p:cNvSpPr>
            <a:spLocks noChangeArrowheads="1"/>
          </p:cNvSpPr>
          <p:nvPr/>
        </p:nvSpPr>
        <p:spPr bwMode="auto">
          <a:xfrm>
            <a:off x="323850" y="5343525"/>
            <a:ext cx="1562100" cy="74295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85" name="Text Box 33"/>
          <p:cNvSpPr txBox="1">
            <a:spLocks noChangeArrowheads="1"/>
          </p:cNvSpPr>
          <p:nvPr/>
        </p:nvSpPr>
        <p:spPr bwMode="auto">
          <a:xfrm>
            <a:off x="593725" y="5527675"/>
            <a:ext cx="1485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accent1"/>
                </a:solidFill>
              </a:rPr>
              <a:t>E, H / $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ouds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0</TotalTime>
  <Words>1318</Words>
  <Application>Microsoft PowerPoint</Application>
  <PresentationFormat>On-screen Show (4:3)</PresentationFormat>
  <Paragraphs>217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Wingdings</vt:lpstr>
      <vt:lpstr>Calibri</vt:lpstr>
      <vt:lpstr>Times New Roman</vt:lpstr>
      <vt:lpstr>Clouds</vt:lpstr>
      <vt:lpstr>Default Design</vt:lpstr>
      <vt:lpstr>Office Theme</vt:lpstr>
      <vt:lpstr>Slide 1</vt:lpstr>
      <vt:lpstr>Slide 2</vt:lpstr>
      <vt:lpstr>Slide 3</vt:lpstr>
      <vt:lpstr>Slide 4</vt:lpstr>
      <vt:lpstr>Slide 5</vt:lpstr>
      <vt:lpstr>What is a “Wedge”?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Take Home Messages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288</cp:revision>
  <dcterms:created xsi:type="dcterms:W3CDTF">2004-09-27T16:00:02Z</dcterms:created>
  <dcterms:modified xsi:type="dcterms:W3CDTF">2013-04-26T18:11:26Z</dcterms:modified>
</cp:coreProperties>
</file>